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charts/chart3.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5.xml" ContentType="application/vnd.openxmlformats-officedocument.drawingml.chart+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ppt/notesSlides/notesSlide23.xml" ContentType="application/vnd.openxmlformats-officedocument.presentationml.notesSlide+xml"/>
  <Override PartName="/ppt/charts/chart7.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8.xml" ContentType="application/vnd.openxmlformats-officedocument.drawingml.chart+xml"/>
  <Override PartName="/ppt/notesSlides/notesSlide27.xml" ContentType="application/vnd.openxmlformats-officedocument.presentationml.notesSlide+xml"/>
  <Override PartName="/ppt/charts/chart9.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0.xml" ContentType="application/vnd.openxmlformats-officedocument.drawingml.chart+xml"/>
  <Override PartName="/ppt/theme/themeOverride2.xml" ContentType="application/vnd.openxmlformats-officedocument.themeOverride+xml"/>
  <Override PartName="/ppt/charts/chart11.xml" ContentType="application/vnd.openxmlformats-officedocument.drawingml.chart+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65" r:id="rId2"/>
    <p:sldId id="291" r:id="rId3"/>
    <p:sldId id="271" r:id="rId4"/>
    <p:sldId id="284" r:id="rId5"/>
    <p:sldId id="323" r:id="rId6"/>
    <p:sldId id="301" r:id="rId7"/>
    <p:sldId id="302" r:id="rId8"/>
    <p:sldId id="303" r:id="rId9"/>
    <p:sldId id="304" r:id="rId10"/>
    <p:sldId id="310" r:id="rId11"/>
    <p:sldId id="305" r:id="rId12"/>
    <p:sldId id="306" r:id="rId13"/>
    <p:sldId id="308" r:id="rId14"/>
    <p:sldId id="309" r:id="rId15"/>
    <p:sldId id="311" r:id="rId16"/>
    <p:sldId id="292" r:id="rId17"/>
    <p:sldId id="296" r:id="rId18"/>
    <p:sldId id="336" r:id="rId19"/>
    <p:sldId id="314" r:id="rId20"/>
    <p:sldId id="329" r:id="rId21"/>
    <p:sldId id="330" r:id="rId22"/>
    <p:sldId id="328" r:id="rId23"/>
    <p:sldId id="332" r:id="rId24"/>
    <p:sldId id="313" r:id="rId25"/>
    <p:sldId id="315" r:id="rId26"/>
    <p:sldId id="325" r:id="rId27"/>
    <p:sldId id="331" r:id="rId28"/>
    <p:sldId id="318" r:id="rId29"/>
    <p:sldId id="334" r:id="rId30"/>
    <p:sldId id="337" r:id="rId31"/>
    <p:sldId id="319" r:id="rId32"/>
    <p:sldId id="322" r:id="rId33"/>
    <p:sldId id="268" r:id="rId34"/>
    <p:sldId id="278" r:id="rId35"/>
    <p:sldId id="272" r:id="rId36"/>
    <p:sldId id="273" r:id="rId37"/>
    <p:sldId id="279" r:id="rId38"/>
    <p:sldId id="288" r:id="rId39"/>
    <p:sldId id="289" r:id="rId40"/>
    <p:sldId id="275" r:id="rId41"/>
    <p:sldId id="286" r:id="rId42"/>
    <p:sldId id="287" r:id="rId43"/>
    <p:sldId id="282" r:id="rId44"/>
    <p:sldId id="285" r:id="rId45"/>
    <p:sldId id="326" r:id="rId4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E6D4F"/>
    <a:srgbClr val="007694"/>
    <a:srgbClr val="011A2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43" autoAdjust="0"/>
    <p:restoredTop sz="80318" autoAdjust="0"/>
  </p:normalViewPr>
  <p:slideViewPr>
    <p:cSldViewPr snapToGrid="0" snapToObjects="1">
      <p:cViewPr>
        <p:scale>
          <a:sx n="90" d="100"/>
          <a:sy n="90" d="100"/>
        </p:scale>
        <p:origin x="-2244" y="-9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mcoulter:Desktop:Copy%20of%20TownHall%20Finance%20Data_Matts%20Edits.xlsx" TargetMode="External"/></Relationships>
</file>

<file path=ppt/charts/_rels/chart10.xml.rels><?xml version="1.0" encoding="UTF-8" standalone="yes"?>
<Relationships xmlns="http://schemas.openxmlformats.org/package/2006/relationships"><Relationship Id="rId2" Type="http://schemas.openxmlformats.org/officeDocument/2006/relationships/oleObject" Target="Macintosh%20HD:Users:mcoulter:Desktop:Copy%20of%20TownHall%20Finance%20Data_Matts%20Edits.xlsx" TargetMode="External"/><Relationship Id="rId1" Type="http://schemas.openxmlformats.org/officeDocument/2006/relationships/themeOverride" Target="../theme/themeOverride2.xml"/></Relationships>
</file>

<file path=ppt/charts/_rels/chart11.xml.rels><?xml version="1.0" encoding="UTF-8" standalone="yes"?>
<Relationships xmlns="http://schemas.openxmlformats.org/package/2006/relationships"><Relationship Id="rId1" Type="http://schemas.openxmlformats.org/officeDocument/2006/relationships/oleObject" Target="Macintosh%20HD:Users:mcoulter:Desktop:Copy%20of%20TownHall%20Finance%20Data_Matts%20Edits.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mcoulter:Desktop:Copy%20of%20TownHall%20Finance%20Data_Matts%20Edits.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mcoulter:Desktop:Copy%20of%20TownHall%20Finance%20Data_Matts%20Edits.xlsx"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Macintosh%20HD:Users:mcoulter:Desktop:Copy%20of%20TownHall%20Finance%20Data_Matts%20Edits.xlsx" TargetMode="External"/><Relationship Id="rId1" Type="http://schemas.openxmlformats.org/officeDocument/2006/relationships/themeOverride" Target="../theme/themeOverride1.xml"/></Relationships>
</file>

<file path=ppt/charts/_rels/chart7.xml.rels><?xml version="1.0" encoding="UTF-8" standalone="yes"?>
<Relationships xmlns="http://schemas.openxmlformats.org/package/2006/relationships"><Relationship Id="rId1" Type="http://schemas.openxmlformats.org/officeDocument/2006/relationships/oleObject" Target="Macintosh%20HD:Users:mcoulter:Desktop:Copy%20of%20TownHall%20Finance%20Data_Matts%20Edit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Macintosh%20HD:Users:mcoulter:Desktop:Copy%20of%20TownHall%20Finance%20Data_Matts%20Edit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Macintosh%20HD:Users:mcoulter:Desktop:TownHall%205YR%20Accum%20Surplu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'5year trend AVED Grants'!$A$19</c:f>
              <c:strCache>
                <c:ptCount val="1"/>
                <c:pt idx="0">
                  <c:v>Operating Grant</c:v>
                </c:pt>
              </c:strCache>
            </c:strRef>
          </c:tx>
          <c:spPr>
            <a:solidFill>
              <a:srgbClr val="007694"/>
            </a:solidFill>
            <a:ln>
              <a:noFill/>
            </a:ln>
            <a:effectLst/>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numRef>
              <c:f>'5year trend AVED Grants'!$B$18:$F$18</c:f>
              <c:numCache>
                <c:formatCode>General</c:formatCode>
                <c:ptCount val="5"/>
                <c:pt idx="0">
                  <c:v>2010</c:v>
                </c:pt>
                <c:pt idx="1">
                  <c:v>2011</c:v>
                </c:pt>
                <c:pt idx="2">
                  <c:v>2012</c:v>
                </c:pt>
                <c:pt idx="3">
                  <c:v>2013</c:v>
                </c:pt>
                <c:pt idx="4">
                  <c:v>2014</c:v>
                </c:pt>
              </c:numCache>
            </c:numRef>
          </c:cat>
          <c:val>
            <c:numRef>
              <c:f>'5year trend AVED Grants'!$B$19:$F$19</c:f>
              <c:numCache>
                <c:formatCode>_("$"* #,##0_);_("$"* \(#,##0\);_("$"* "-"??_);_(@_)</c:formatCode>
                <c:ptCount val="5"/>
                <c:pt idx="0">
                  <c:v>64837.921999999999</c:v>
                </c:pt>
                <c:pt idx="1">
                  <c:v>64642.322</c:v>
                </c:pt>
                <c:pt idx="2">
                  <c:v>64642.322</c:v>
                </c:pt>
                <c:pt idx="3">
                  <c:v>64642.322</c:v>
                </c:pt>
                <c:pt idx="4">
                  <c:v>64440.966</c:v>
                </c:pt>
              </c:numCache>
            </c:numRef>
          </c:val>
        </c:ser>
        <c:ser>
          <c:idx val="1"/>
          <c:order val="1"/>
          <c:tx>
            <c:strRef>
              <c:f>'5year trend AVED Grants'!$A$20</c:f>
              <c:strCache>
                <c:ptCount val="1"/>
                <c:pt idx="0">
                  <c:v>Routine Capital Grant</c:v>
                </c:pt>
              </c:strCache>
            </c:strRef>
          </c:tx>
          <c:spPr>
            <a:solidFill>
              <a:schemeClr val="accent2"/>
            </a:solidFill>
            <a:ln>
              <a:noFill/>
            </a:ln>
            <a:effectLst/>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numRef>
              <c:f>'5year trend AVED Grants'!$B$18:$F$18</c:f>
              <c:numCache>
                <c:formatCode>General</c:formatCode>
                <c:ptCount val="5"/>
                <c:pt idx="0">
                  <c:v>2010</c:v>
                </c:pt>
                <c:pt idx="1">
                  <c:v>2011</c:v>
                </c:pt>
                <c:pt idx="2">
                  <c:v>2012</c:v>
                </c:pt>
                <c:pt idx="3">
                  <c:v>2013</c:v>
                </c:pt>
                <c:pt idx="4">
                  <c:v>2014</c:v>
                </c:pt>
              </c:numCache>
            </c:numRef>
          </c:cat>
          <c:val>
            <c:numRef>
              <c:f>'5year trend AVED Grants'!$B$20:$F$20</c:f>
              <c:numCache>
                <c:formatCode>_("$"* #,##0_);_("$"* \(#,##0\);_("$"* "-"??_);_(@_)</c:formatCode>
                <c:ptCount val="5"/>
                <c:pt idx="0">
                  <c:v>1711.87</c:v>
                </c:pt>
                <c:pt idx="1">
                  <c:v>655.4359999999989</c:v>
                </c:pt>
                <c:pt idx="2">
                  <c:v>655.4359999999989</c:v>
                </c:pt>
                <c:pt idx="3">
                  <c:v>837.97500000000002</c:v>
                </c:pt>
                <c:pt idx="4">
                  <c:v>814.976</c:v>
                </c:pt>
              </c:numCache>
            </c:numRef>
          </c:val>
        </c:ser>
        <c:dLbls>
          <c:showLegendKey val="0"/>
          <c:showVal val="1"/>
          <c:showCatName val="0"/>
          <c:showSerName val="0"/>
          <c:showPercent val="0"/>
          <c:showBubbleSize val="0"/>
        </c:dLbls>
        <c:gapWidth val="150"/>
        <c:overlap val="100"/>
        <c:axId val="105113088"/>
        <c:axId val="105114624"/>
      </c:barChart>
      <c:catAx>
        <c:axId val="105113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5114624"/>
        <c:crosses val="autoZero"/>
        <c:auto val="1"/>
        <c:lblAlgn val="ctr"/>
        <c:lblOffset val="100"/>
        <c:noMultiLvlLbl val="0"/>
      </c:catAx>
      <c:valAx>
        <c:axId val="10511462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113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'#11-Annual surplus'!$A$7</c:f>
              <c:strCache>
                <c:ptCount val="1"/>
                <c:pt idx="0">
                  <c:v>Annual surplus</c:v>
                </c:pt>
              </c:strCache>
            </c:strRef>
          </c:tx>
          <c:spPr>
            <a:solidFill>
              <a:srgbClr val="007694"/>
            </a:solidFill>
            <a:ln>
              <a:noFill/>
            </a:ln>
            <a:effectLst/>
          </c:spPr>
          <c:invertIfNegative val="0"/>
          <c:cat>
            <c:numRef>
              <c:f>'#11-Annual surplus'!$B$6:$F$6</c:f>
              <c:numCache>
                <c:formatCode>General</c:formatCode>
                <c:ptCount val="5"/>
                <c:pt idx="0">
                  <c:v>2010</c:v>
                </c:pt>
                <c:pt idx="1">
                  <c:v>2011</c:v>
                </c:pt>
                <c:pt idx="2">
                  <c:v>2012</c:v>
                </c:pt>
                <c:pt idx="3">
                  <c:v>2013</c:v>
                </c:pt>
                <c:pt idx="4">
                  <c:v>2014</c:v>
                </c:pt>
              </c:numCache>
            </c:numRef>
          </c:cat>
          <c:val>
            <c:numRef>
              <c:f>'#11-Annual surplus'!$B$7:$F$7</c:f>
              <c:numCache>
                <c:formatCode>_("$"* #,##0_);_("$"* \(#,##0\);_("$"* "-"??_);_(@_)</c:formatCode>
                <c:ptCount val="5"/>
                <c:pt idx="0">
                  <c:v>9928</c:v>
                </c:pt>
                <c:pt idx="1">
                  <c:v>8628</c:v>
                </c:pt>
                <c:pt idx="2">
                  <c:v>8675</c:v>
                </c:pt>
                <c:pt idx="3">
                  <c:v>4007</c:v>
                </c:pt>
                <c:pt idx="4">
                  <c:v>4221</c:v>
                </c:pt>
              </c:numCache>
            </c:numRef>
          </c:val>
        </c:ser>
        <c:dLbls>
          <c:showLegendKey val="0"/>
          <c:showVal val="0"/>
          <c:showCatName val="0"/>
          <c:showSerName val="0"/>
          <c:showPercent val="0"/>
          <c:showBubbleSize val="0"/>
        </c:dLbls>
        <c:gapWidth val="150"/>
        <c:overlap val="100"/>
        <c:axId val="108033152"/>
        <c:axId val="108034688"/>
      </c:barChart>
      <c:catAx>
        <c:axId val="108033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034688"/>
        <c:crosses val="autoZero"/>
        <c:auto val="1"/>
        <c:lblAlgn val="ctr"/>
        <c:lblOffset val="100"/>
        <c:noMultiLvlLbl val="0"/>
      </c:catAx>
      <c:valAx>
        <c:axId val="108034688"/>
        <c:scaling>
          <c:orientation val="minMax"/>
        </c:scaling>
        <c:delete val="0"/>
        <c:axPos val="l"/>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03315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'#13-Interest Income'!$A$4</c:f>
              <c:strCache>
                <c:ptCount val="1"/>
                <c:pt idx="0">
                  <c:v>Interest income</c:v>
                </c:pt>
              </c:strCache>
            </c:strRef>
          </c:tx>
          <c:spPr>
            <a:solidFill>
              <a:srgbClr val="007694"/>
            </a:solidFill>
            <a:ln>
              <a:noFill/>
            </a:ln>
            <a:effectLst/>
          </c:spPr>
          <c:invertIfNegative val="0"/>
          <c:dLbls>
            <c:showLegendKey val="0"/>
            <c:showVal val="1"/>
            <c:showCatName val="0"/>
            <c:showSerName val="0"/>
            <c:showPercent val="0"/>
            <c:showBubbleSize val="0"/>
            <c:showLeaderLines val="0"/>
          </c:dLbls>
          <c:cat>
            <c:numRef>
              <c:f>'#13-Interest Income'!$B$3:$F$3</c:f>
              <c:numCache>
                <c:formatCode>General</c:formatCode>
                <c:ptCount val="5"/>
                <c:pt idx="0">
                  <c:v>2010</c:v>
                </c:pt>
                <c:pt idx="1">
                  <c:v>2011</c:v>
                </c:pt>
                <c:pt idx="2">
                  <c:v>2012</c:v>
                </c:pt>
                <c:pt idx="3">
                  <c:v>2013</c:v>
                </c:pt>
                <c:pt idx="4">
                  <c:v>2014</c:v>
                </c:pt>
              </c:numCache>
            </c:numRef>
          </c:cat>
          <c:val>
            <c:numRef>
              <c:f>'#13-Interest Income'!$B$4:$F$4</c:f>
              <c:numCache>
                <c:formatCode>_("$"* #,##0_);_("$"* \(#,##0\);_("$"* "-"??_);_(@_)</c:formatCode>
                <c:ptCount val="5"/>
                <c:pt idx="0">
                  <c:v>2681</c:v>
                </c:pt>
                <c:pt idx="1">
                  <c:v>2670</c:v>
                </c:pt>
                <c:pt idx="2">
                  <c:v>3858</c:v>
                </c:pt>
                <c:pt idx="3">
                  <c:v>3067</c:v>
                </c:pt>
                <c:pt idx="4">
                  <c:v>2623</c:v>
                </c:pt>
              </c:numCache>
            </c:numRef>
          </c:val>
        </c:ser>
        <c:dLbls>
          <c:showLegendKey val="0"/>
          <c:showVal val="0"/>
          <c:showCatName val="0"/>
          <c:showSerName val="0"/>
          <c:showPercent val="0"/>
          <c:showBubbleSize val="0"/>
        </c:dLbls>
        <c:gapWidth val="219"/>
        <c:overlap val="-27"/>
        <c:axId val="108050688"/>
        <c:axId val="107872256"/>
      </c:barChart>
      <c:catAx>
        <c:axId val="108050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872256"/>
        <c:crosses val="autoZero"/>
        <c:auto val="1"/>
        <c:lblAlgn val="ctr"/>
        <c:lblOffset val="100"/>
        <c:noMultiLvlLbl val="0"/>
      </c:catAx>
      <c:valAx>
        <c:axId val="107872256"/>
        <c:scaling>
          <c:orientation val="minMax"/>
          <c:max val="400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8050688"/>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1st &amp; 2nd Yr</c:v>
                </c:pt>
              </c:strCache>
            </c:strRef>
          </c:tx>
          <c:spPr>
            <a:solidFill>
              <a:srgbClr val="007694"/>
            </a:solidFill>
          </c:spPr>
          <c:invertIfNegative val="0"/>
          <c:cat>
            <c:numRef>
              <c:f>Sheet1!$A$2:$A$5</c:f>
              <c:numCache>
                <c:formatCode>General</c:formatCode>
                <c:ptCount val="4"/>
                <c:pt idx="0">
                  <c:v>2010</c:v>
                </c:pt>
                <c:pt idx="1">
                  <c:v>2011</c:v>
                </c:pt>
                <c:pt idx="2">
                  <c:v>2012</c:v>
                </c:pt>
                <c:pt idx="3">
                  <c:v>2013</c:v>
                </c:pt>
              </c:numCache>
            </c:numRef>
          </c:cat>
          <c:val>
            <c:numRef>
              <c:f>Sheet1!$B$2:$B$5</c:f>
              <c:numCache>
                <c:formatCode>General</c:formatCode>
                <c:ptCount val="4"/>
                <c:pt idx="0">
                  <c:v>23</c:v>
                </c:pt>
                <c:pt idx="1">
                  <c:v>24</c:v>
                </c:pt>
                <c:pt idx="2">
                  <c:v>24</c:v>
                </c:pt>
                <c:pt idx="3">
                  <c:v>23</c:v>
                </c:pt>
              </c:numCache>
            </c:numRef>
          </c:val>
        </c:ser>
        <c:ser>
          <c:idx val="1"/>
          <c:order val="1"/>
          <c:tx>
            <c:strRef>
              <c:f>Sheet1!$C$1</c:f>
              <c:strCache>
                <c:ptCount val="1"/>
                <c:pt idx="0">
                  <c:v>3rd &amp; 4th Yr</c:v>
                </c:pt>
              </c:strCache>
            </c:strRef>
          </c:tx>
          <c:invertIfNegative val="0"/>
          <c:cat>
            <c:numRef>
              <c:f>Sheet1!$A$2:$A$5</c:f>
              <c:numCache>
                <c:formatCode>General</c:formatCode>
                <c:ptCount val="4"/>
                <c:pt idx="0">
                  <c:v>2010</c:v>
                </c:pt>
                <c:pt idx="1">
                  <c:v>2011</c:v>
                </c:pt>
                <c:pt idx="2">
                  <c:v>2012</c:v>
                </c:pt>
                <c:pt idx="3">
                  <c:v>2013</c:v>
                </c:pt>
              </c:numCache>
            </c:numRef>
          </c:cat>
          <c:val>
            <c:numRef>
              <c:f>Sheet1!$C$2:$C$5</c:f>
              <c:numCache>
                <c:formatCode>General</c:formatCode>
                <c:ptCount val="4"/>
                <c:pt idx="0">
                  <c:v>20</c:v>
                </c:pt>
                <c:pt idx="1">
                  <c:v>19</c:v>
                </c:pt>
                <c:pt idx="2">
                  <c:v>19</c:v>
                </c:pt>
                <c:pt idx="3">
                  <c:v>19</c:v>
                </c:pt>
              </c:numCache>
            </c:numRef>
          </c:val>
        </c:ser>
        <c:dLbls>
          <c:showLegendKey val="0"/>
          <c:showVal val="1"/>
          <c:showCatName val="0"/>
          <c:showSerName val="0"/>
          <c:showPercent val="0"/>
          <c:showBubbleSize val="0"/>
        </c:dLbls>
        <c:gapWidth val="75"/>
        <c:axId val="54907264"/>
        <c:axId val="54908800"/>
      </c:barChart>
      <c:catAx>
        <c:axId val="54907264"/>
        <c:scaling>
          <c:orientation val="minMax"/>
        </c:scaling>
        <c:delete val="0"/>
        <c:axPos val="b"/>
        <c:numFmt formatCode="General" sourceLinked="1"/>
        <c:majorTickMark val="none"/>
        <c:minorTickMark val="none"/>
        <c:tickLblPos val="nextTo"/>
        <c:crossAx val="54908800"/>
        <c:crosses val="autoZero"/>
        <c:auto val="1"/>
        <c:lblAlgn val="ctr"/>
        <c:lblOffset val="100"/>
        <c:noMultiLvlLbl val="0"/>
      </c:catAx>
      <c:valAx>
        <c:axId val="54908800"/>
        <c:scaling>
          <c:orientation val="minMax"/>
        </c:scaling>
        <c:delete val="0"/>
        <c:axPos val="l"/>
        <c:numFmt formatCode="General" sourceLinked="1"/>
        <c:majorTickMark val="none"/>
        <c:minorTickMark val="none"/>
        <c:tickLblPos val="nextTo"/>
        <c:crossAx val="54907264"/>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Small (less than 30 students)</c:v>
                </c:pt>
              </c:strCache>
            </c:strRef>
          </c:tx>
          <c:spPr>
            <a:solidFill>
              <a:srgbClr val="007694"/>
            </a:solidFill>
          </c:spPr>
          <c:invertIfNegative val="0"/>
          <c:dLbls>
            <c:txPr>
              <a:bodyPr/>
              <a:lstStyle/>
              <a:p>
                <a:pPr>
                  <a:defRPr sz="1600" b="1"/>
                </a:pPr>
                <a:endParaRPr lang="en-US"/>
              </a:p>
            </c:txPr>
            <c:showLegendKey val="0"/>
            <c:showVal val="1"/>
            <c:showCatName val="0"/>
            <c:showSerName val="0"/>
            <c:showPercent val="0"/>
            <c:showBubbleSize val="0"/>
            <c:showLeaderLines val="0"/>
          </c:dLbls>
          <c:cat>
            <c:numRef>
              <c:f>Sheet1!$A$2:$A$6</c:f>
              <c:numCache>
                <c:formatCode>General</c:formatCode>
                <c:ptCount val="5"/>
                <c:pt idx="0">
                  <c:v>2009</c:v>
                </c:pt>
                <c:pt idx="1">
                  <c:v>2010</c:v>
                </c:pt>
                <c:pt idx="2">
                  <c:v>2011</c:v>
                </c:pt>
                <c:pt idx="3">
                  <c:v>2012</c:v>
                </c:pt>
                <c:pt idx="4">
                  <c:v>2013</c:v>
                </c:pt>
              </c:numCache>
            </c:numRef>
          </c:cat>
          <c:val>
            <c:numRef>
              <c:f>Sheet1!$B$2:$B$6</c:f>
              <c:numCache>
                <c:formatCode>0%</c:formatCode>
                <c:ptCount val="5"/>
                <c:pt idx="0">
                  <c:v>0.56999999999999995</c:v>
                </c:pt>
                <c:pt idx="1">
                  <c:v>0.61</c:v>
                </c:pt>
                <c:pt idx="2">
                  <c:v>0.56999999999999995</c:v>
                </c:pt>
                <c:pt idx="3">
                  <c:v>0.56999999999999995</c:v>
                </c:pt>
                <c:pt idx="4">
                  <c:v>0.55000000000000004</c:v>
                </c:pt>
              </c:numCache>
            </c:numRef>
          </c:val>
        </c:ser>
        <c:ser>
          <c:idx val="1"/>
          <c:order val="1"/>
          <c:tx>
            <c:strRef>
              <c:f>Sheet1!$C$1</c:f>
              <c:strCache>
                <c:ptCount val="1"/>
                <c:pt idx="0">
                  <c:v>Medium (30-49 students)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numRef>
              <c:f>Sheet1!$A$2:$A$6</c:f>
              <c:numCache>
                <c:formatCode>General</c:formatCode>
                <c:ptCount val="5"/>
                <c:pt idx="0">
                  <c:v>2009</c:v>
                </c:pt>
                <c:pt idx="1">
                  <c:v>2010</c:v>
                </c:pt>
                <c:pt idx="2">
                  <c:v>2011</c:v>
                </c:pt>
                <c:pt idx="3">
                  <c:v>2012</c:v>
                </c:pt>
                <c:pt idx="4">
                  <c:v>2013</c:v>
                </c:pt>
              </c:numCache>
            </c:numRef>
          </c:cat>
          <c:val>
            <c:numRef>
              <c:f>Sheet1!$C$2:$C$6</c:f>
              <c:numCache>
                <c:formatCode>0%</c:formatCode>
                <c:ptCount val="5"/>
                <c:pt idx="0">
                  <c:v>0.35</c:v>
                </c:pt>
                <c:pt idx="1">
                  <c:v>0.3</c:v>
                </c:pt>
                <c:pt idx="2">
                  <c:v>0.33</c:v>
                </c:pt>
                <c:pt idx="3">
                  <c:v>0.32</c:v>
                </c:pt>
                <c:pt idx="4">
                  <c:v>0.36</c:v>
                </c:pt>
              </c:numCache>
            </c:numRef>
          </c:val>
        </c:ser>
        <c:ser>
          <c:idx val="2"/>
          <c:order val="2"/>
          <c:tx>
            <c:strRef>
              <c:f>Sheet1!$D$1</c:f>
              <c:strCache>
                <c:ptCount val="1"/>
                <c:pt idx="0">
                  <c:v>Large (50 or more students)</c:v>
                </c:pt>
              </c:strCache>
            </c:strRef>
          </c:tx>
          <c:spPr>
            <a:solidFill>
              <a:srgbClr val="0E6D4F"/>
            </a:solidFill>
          </c:spPr>
          <c:invertIfNegative val="0"/>
          <c:dLbls>
            <c:txPr>
              <a:bodyPr/>
              <a:lstStyle/>
              <a:p>
                <a:pPr>
                  <a:defRPr sz="1600"/>
                </a:pPr>
                <a:endParaRPr lang="en-US"/>
              </a:p>
            </c:txPr>
            <c:showLegendKey val="0"/>
            <c:showVal val="1"/>
            <c:showCatName val="0"/>
            <c:showSerName val="0"/>
            <c:showPercent val="0"/>
            <c:showBubbleSize val="0"/>
            <c:showLeaderLines val="0"/>
          </c:dLbls>
          <c:cat>
            <c:numRef>
              <c:f>Sheet1!$A$2:$A$6</c:f>
              <c:numCache>
                <c:formatCode>General</c:formatCode>
                <c:ptCount val="5"/>
                <c:pt idx="0">
                  <c:v>2009</c:v>
                </c:pt>
                <c:pt idx="1">
                  <c:v>2010</c:v>
                </c:pt>
                <c:pt idx="2">
                  <c:v>2011</c:v>
                </c:pt>
                <c:pt idx="3">
                  <c:v>2012</c:v>
                </c:pt>
                <c:pt idx="4">
                  <c:v>2013</c:v>
                </c:pt>
              </c:numCache>
            </c:numRef>
          </c:cat>
          <c:val>
            <c:numRef>
              <c:f>Sheet1!$D$2:$D$6</c:f>
              <c:numCache>
                <c:formatCode>0%</c:formatCode>
                <c:ptCount val="5"/>
                <c:pt idx="0">
                  <c:v>0.08</c:v>
                </c:pt>
                <c:pt idx="1">
                  <c:v>0.09</c:v>
                </c:pt>
                <c:pt idx="2">
                  <c:v>0.1</c:v>
                </c:pt>
                <c:pt idx="3">
                  <c:v>0.11</c:v>
                </c:pt>
                <c:pt idx="4">
                  <c:v>0.09</c:v>
                </c:pt>
              </c:numCache>
            </c:numRef>
          </c:val>
        </c:ser>
        <c:dLbls>
          <c:showLegendKey val="0"/>
          <c:showVal val="1"/>
          <c:showCatName val="0"/>
          <c:showSerName val="0"/>
          <c:showPercent val="0"/>
          <c:showBubbleSize val="0"/>
        </c:dLbls>
        <c:gapWidth val="75"/>
        <c:axId val="8157824"/>
        <c:axId val="8167808"/>
      </c:barChart>
      <c:catAx>
        <c:axId val="8157824"/>
        <c:scaling>
          <c:orientation val="minMax"/>
        </c:scaling>
        <c:delete val="0"/>
        <c:axPos val="b"/>
        <c:numFmt formatCode="General" sourceLinked="1"/>
        <c:majorTickMark val="none"/>
        <c:minorTickMark val="none"/>
        <c:tickLblPos val="nextTo"/>
        <c:crossAx val="8167808"/>
        <c:crosses val="autoZero"/>
        <c:auto val="1"/>
        <c:lblAlgn val="ctr"/>
        <c:lblOffset val="100"/>
        <c:noMultiLvlLbl val="0"/>
      </c:catAx>
      <c:valAx>
        <c:axId val="8167808"/>
        <c:scaling>
          <c:orientation val="minMax"/>
        </c:scaling>
        <c:delete val="0"/>
        <c:axPos val="l"/>
        <c:numFmt formatCode="0%" sourceLinked="1"/>
        <c:majorTickMark val="none"/>
        <c:minorTickMark val="none"/>
        <c:tickLblPos val="nextTo"/>
        <c:crossAx val="8157824"/>
        <c:crosses val="autoZero"/>
        <c:crossBetween val="between"/>
      </c:valAx>
    </c:plotArea>
    <c:legend>
      <c:legendPos val="b"/>
      <c:layout>
        <c:manualLayout>
          <c:xMode val="edge"/>
          <c:yMode val="edge"/>
          <c:x val="0"/>
          <c:y val="0.88912718026709803"/>
          <c:w val="1"/>
          <c:h val="0.108999925387814"/>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'#4 By Employee Group'!$B$6</c:f>
              <c:strCache>
                <c:ptCount val="1"/>
                <c:pt idx="0">
                  <c:v>Excluded</c:v>
                </c:pt>
              </c:strCache>
            </c:strRef>
          </c:tx>
          <c:spPr>
            <a:solidFill>
              <a:srgbClr val="007694"/>
            </a:solidFill>
            <a:ln>
              <a:noFill/>
            </a:ln>
            <a:effectLst/>
          </c:spPr>
          <c:invertIfNegative val="0"/>
          <c:cat>
            <c:numRef>
              <c:f>'#4 By Employee Group'!$A$7:$A$11</c:f>
              <c:numCache>
                <c:formatCode>General</c:formatCode>
                <c:ptCount val="5"/>
                <c:pt idx="0">
                  <c:v>2010</c:v>
                </c:pt>
                <c:pt idx="1">
                  <c:v>2011</c:v>
                </c:pt>
                <c:pt idx="2">
                  <c:v>2012</c:v>
                </c:pt>
                <c:pt idx="3">
                  <c:v>2013</c:v>
                </c:pt>
                <c:pt idx="4">
                  <c:v>2014</c:v>
                </c:pt>
              </c:numCache>
            </c:numRef>
          </c:cat>
          <c:val>
            <c:numRef>
              <c:f>'#4 By Employee Group'!$B$7:$B$11</c:f>
              <c:numCache>
                <c:formatCode>_("$"* #,##0_);_("$"* \(#,##0\);_("$"* "-"??_);_(@_)</c:formatCode>
                <c:ptCount val="5"/>
                <c:pt idx="0">
                  <c:v>15051</c:v>
                </c:pt>
                <c:pt idx="1">
                  <c:v>15999</c:v>
                </c:pt>
                <c:pt idx="2">
                  <c:v>16784</c:v>
                </c:pt>
                <c:pt idx="3">
                  <c:v>18325</c:v>
                </c:pt>
                <c:pt idx="4">
                  <c:v>19515</c:v>
                </c:pt>
              </c:numCache>
            </c:numRef>
          </c:val>
        </c:ser>
        <c:ser>
          <c:idx val="1"/>
          <c:order val="1"/>
          <c:tx>
            <c:strRef>
              <c:f>'#4 By Employee Group'!$C$6</c:f>
              <c:strCache>
                <c:ptCount val="1"/>
                <c:pt idx="0">
                  <c:v>TRUFA</c:v>
                </c:pt>
              </c:strCache>
            </c:strRef>
          </c:tx>
          <c:spPr>
            <a:solidFill>
              <a:schemeClr val="accent2"/>
            </a:solidFill>
            <a:ln>
              <a:noFill/>
            </a:ln>
            <a:effectLst/>
          </c:spPr>
          <c:invertIfNegative val="0"/>
          <c:cat>
            <c:numRef>
              <c:f>'#4 By Employee Group'!$A$7:$A$11</c:f>
              <c:numCache>
                <c:formatCode>General</c:formatCode>
                <c:ptCount val="5"/>
                <c:pt idx="0">
                  <c:v>2010</c:v>
                </c:pt>
                <c:pt idx="1">
                  <c:v>2011</c:v>
                </c:pt>
                <c:pt idx="2">
                  <c:v>2012</c:v>
                </c:pt>
                <c:pt idx="3">
                  <c:v>2013</c:v>
                </c:pt>
                <c:pt idx="4">
                  <c:v>2014</c:v>
                </c:pt>
              </c:numCache>
            </c:numRef>
          </c:cat>
          <c:val>
            <c:numRef>
              <c:f>'#4 By Employee Group'!$C$7:$C$11</c:f>
              <c:numCache>
                <c:formatCode>_("$"* #,##0_);_("$"* \(#,##0\);_("$"* "-"??_);_(@_)</c:formatCode>
                <c:ptCount val="5"/>
                <c:pt idx="0">
                  <c:v>50485</c:v>
                </c:pt>
                <c:pt idx="1">
                  <c:v>51186</c:v>
                </c:pt>
                <c:pt idx="2">
                  <c:v>53119</c:v>
                </c:pt>
                <c:pt idx="3">
                  <c:v>53511</c:v>
                </c:pt>
                <c:pt idx="4">
                  <c:v>56737</c:v>
                </c:pt>
              </c:numCache>
            </c:numRef>
          </c:val>
        </c:ser>
        <c:ser>
          <c:idx val="2"/>
          <c:order val="2"/>
          <c:tx>
            <c:strRef>
              <c:f>'#4 By Employee Group'!$D$6</c:f>
              <c:strCache>
                <c:ptCount val="1"/>
                <c:pt idx="0">
                  <c:v>CUPE</c:v>
                </c:pt>
              </c:strCache>
            </c:strRef>
          </c:tx>
          <c:spPr>
            <a:solidFill>
              <a:srgbClr val="0E6D4F"/>
            </a:solidFill>
            <a:ln>
              <a:noFill/>
            </a:ln>
            <a:effectLst/>
          </c:spPr>
          <c:invertIfNegative val="0"/>
          <c:cat>
            <c:numRef>
              <c:f>'#4 By Employee Group'!$A$7:$A$11</c:f>
              <c:numCache>
                <c:formatCode>General</c:formatCode>
                <c:ptCount val="5"/>
                <c:pt idx="0">
                  <c:v>2010</c:v>
                </c:pt>
                <c:pt idx="1">
                  <c:v>2011</c:v>
                </c:pt>
                <c:pt idx="2">
                  <c:v>2012</c:v>
                </c:pt>
                <c:pt idx="3">
                  <c:v>2013</c:v>
                </c:pt>
                <c:pt idx="4">
                  <c:v>2014</c:v>
                </c:pt>
              </c:numCache>
            </c:numRef>
          </c:cat>
          <c:val>
            <c:numRef>
              <c:f>'#4 By Employee Group'!$D$7:$D$11</c:f>
              <c:numCache>
                <c:formatCode>_("$"* #,##0_);_("$"* \(#,##0\);_("$"* "-"??_);_(@_)</c:formatCode>
                <c:ptCount val="5"/>
                <c:pt idx="0">
                  <c:v>22782</c:v>
                </c:pt>
                <c:pt idx="1">
                  <c:v>24216</c:v>
                </c:pt>
                <c:pt idx="2">
                  <c:v>24860</c:v>
                </c:pt>
                <c:pt idx="3">
                  <c:v>26395</c:v>
                </c:pt>
                <c:pt idx="4">
                  <c:v>27312</c:v>
                </c:pt>
              </c:numCache>
            </c:numRef>
          </c:val>
        </c:ser>
        <c:ser>
          <c:idx val="3"/>
          <c:order val="3"/>
          <c:tx>
            <c:strRef>
              <c:f>'#4 By Employee Group'!$E$6</c:f>
              <c:strCache>
                <c:ptCount val="1"/>
                <c:pt idx="0">
                  <c:v>TRUOLFA</c:v>
                </c:pt>
              </c:strCache>
            </c:strRef>
          </c:tx>
          <c:spPr>
            <a:solidFill>
              <a:schemeClr val="accent4"/>
            </a:solidFill>
            <a:ln>
              <a:noFill/>
            </a:ln>
            <a:effectLst/>
          </c:spPr>
          <c:invertIfNegative val="0"/>
          <c:cat>
            <c:numRef>
              <c:f>'#4 By Employee Group'!$A$7:$A$11</c:f>
              <c:numCache>
                <c:formatCode>General</c:formatCode>
                <c:ptCount val="5"/>
                <c:pt idx="0">
                  <c:v>2010</c:v>
                </c:pt>
                <c:pt idx="1">
                  <c:v>2011</c:v>
                </c:pt>
                <c:pt idx="2">
                  <c:v>2012</c:v>
                </c:pt>
                <c:pt idx="3">
                  <c:v>2013</c:v>
                </c:pt>
                <c:pt idx="4">
                  <c:v>2014</c:v>
                </c:pt>
              </c:numCache>
            </c:numRef>
          </c:cat>
          <c:val>
            <c:numRef>
              <c:f>'#4 By Employee Group'!$E$7:$E$11</c:f>
              <c:numCache>
                <c:formatCode>_("$"* #,##0_);_("$"* \(#,##0\);_("$"* "-"??_);_(@_)</c:formatCode>
                <c:ptCount val="5"/>
                <c:pt idx="0">
                  <c:v>3712</c:v>
                </c:pt>
                <c:pt idx="1">
                  <c:v>3964</c:v>
                </c:pt>
                <c:pt idx="2">
                  <c:v>4294</c:v>
                </c:pt>
                <c:pt idx="3">
                  <c:v>4977</c:v>
                </c:pt>
                <c:pt idx="4">
                  <c:v>5807</c:v>
                </c:pt>
              </c:numCache>
            </c:numRef>
          </c:val>
        </c:ser>
        <c:dLbls>
          <c:showLegendKey val="0"/>
          <c:showVal val="0"/>
          <c:showCatName val="0"/>
          <c:showSerName val="0"/>
          <c:showPercent val="0"/>
          <c:showBubbleSize val="0"/>
        </c:dLbls>
        <c:gapWidth val="15"/>
        <c:axId val="106371712"/>
        <c:axId val="106377600"/>
      </c:barChart>
      <c:lineChart>
        <c:grouping val="standard"/>
        <c:varyColors val="0"/>
        <c:ser>
          <c:idx val="4"/>
          <c:order val="4"/>
          <c:tx>
            <c:strRef>
              <c:f>'#4 By Employee Group'!$F$6</c:f>
              <c:strCache>
                <c:ptCount val="1"/>
                <c:pt idx="0">
                  <c:v>On-Campus Enrolment</c:v>
                </c:pt>
              </c:strCache>
            </c:strRef>
          </c:tx>
          <c:spPr>
            <a:ln w="28575" cap="rnd">
              <a:solidFill>
                <a:schemeClr val="accent5"/>
              </a:solidFill>
              <a:round/>
            </a:ln>
            <a:effectLst/>
          </c:spPr>
          <c:marker>
            <c:symbol val="none"/>
          </c:marker>
          <c:cat>
            <c:numRef>
              <c:f>'#4 By Employee Group'!$A$7:$A$11</c:f>
              <c:numCache>
                <c:formatCode>General</c:formatCode>
                <c:ptCount val="5"/>
                <c:pt idx="0">
                  <c:v>2010</c:v>
                </c:pt>
                <c:pt idx="1">
                  <c:v>2011</c:v>
                </c:pt>
                <c:pt idx="2">
                  <c:v>2012</c:v>
                </c:pt>
                <c:pt idx="3">
                  <c:v>2013</c:v>
                </c:pt>
                <c:pt idx="4">
                  <c:v>2014</c:v>
                </c:pt>
              </c:numCache>
            </c:numRef>
          </c:cat>
          <c:val>
            <c:numRef>
              <c:f>'#4 By Employee Group'!$F$7:$F$11</c:f>
              <c:numCache>
                <c:formatCode>General</c:formatCode>
                <c:ptCount val="5"/>
                <c:pt idx="0">
                  <c:v>65629</c:v>
                </c:pt>
                <c:pt idx="1">
                  <c:v>65953</c:v>
                </c:pt>
                <c:pt idx="2">
                  <c:v>65249</c:v>
                </c:pt>
                <c:pt idx="3">
                  <c:v>64105</c:v>
                </c:pt>
                <c:pt idx="4">
                  <c:v>63602</c:v>
                </c:pt>
              </c:numCache>
            </c:numRef>
          </c:val>
          <c:smooth val="0"/>
        </c:ser>
        <c:ser>
          <c:idx val="5"/>
          <c:order val="5"/>
          <c:tx>
            <c:strRef>
              <c:f>'#4 By Employee Group'!$G$6</c:f>
              <c:strCache>
                <c:ptCount val="1"/>
                <c:pt idx="0">
                  <c:v>On-Line Enrolment</c:v>
                </c:pt>
              </c:strCache>
            </c:strRef>
          </c:tx>
          <c:spPr>
            <a:ln w="28575" cap="rnd">
              <a:solidFill>
                <a:schemeClr val="accent6"/>
              </a:solidFill>
              <a:round/>
            </a:ln>
            <a:effectLst/>
          </c:spPr>
          <c:marker>
            <c:symbol val="none"/>
          </c:marker>
          <c:cat>
            <c:numRef>
              <c:f>'#4 By Employee Group'!$A$7:$A$11</c:f>
              <c:numCache>
                <c:formatCode>General</c:formatCode>
                <c:ptCount val="5"/>
                <c:pt idx="0">
                  <c:v>2010</c:v>
                </c:pt>
                <c:pt idx="1">
                  <c:v>2011</c:v>
                </c:pt>
                <c:pt idx="2">
                  <c:v>2012</c:v>
                </c:pt>
                <c:pt idx="3">
                  <c:v>2013</c:v>
                </c:pt>
                <c:pt idx="4">
                  <c:v>2014</c:v>
                </c:pt>
              </c:numCache>
            </c:numRef>
          </c:cat>
          <c:val>
            <c:numRef>
              <c:f>'#4 By Employee Group'!$G$7:$G$11</c:f>
              <c:numCache>
                <c:formatCode>General</c:formatCode>
                <c:ptCount val="5"/>
                <c:pt idx="0">
                  <c:v>19955</c:v>
                </c:pt>
                <c:pt idx="1">
                  <c:v>20115</c:v>
                </c:pt>
                <c:pt idx="2">
                  <c:v>20952</c:v>
                </c:pt>
                <c:pt idx="3">
                  <c:v>22690</c:v>
                </c:pt>
                <c:pt idx="4">
                  <c:v>24938</c:v>
                </c:pt>
              </c:numCache>
            </c:numRef>
          </c:val>
          <c:smooth val="0"/>
        </c:ser>
        <c:dLbls>
          <c:showLegendKey val="0"/>
          <c:showVal val="0"/>
          <c:showCatName val="0"/>
          <c:showSerName val="0"/>
          <c:showPercent val="0"/>
          <c:showBubbleSize val="0"/>
        </c:dLbls>
        <c:marker val="1"/>
        <c:smooth val="0"/>
        <c:axId val="106380672"/>
        <c:axId val="106379136"/>
      </c:lineChart>
      <c:catAx>
        <c:axId val="106371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377600"/>
        <c:crosses val="autoZero"/>
        <c:auto val="1"/>
        <c:lblAlgn val="ctr"/>
        <c:lblOffset val="100"/>
        <c:noMultiLvlLbl val="0"/>
      </c:catAx>
      <c:valAx>
        <c:axId val="10637760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371712"/>
        <c:crosses val="autoZero"/>
        <c:crossBetween val="between"/>
      </c:valAx>
      <c:valAx>
        <c:axId val="106379136"/>
        <c:scaling>
          <c:orientation val="minMax"/>
          <c:max val="66000"/>
          <c:min val="150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380672"/>
        <c:crosses val="max"/>
        <c:crossBetween val="between"/>
      </c:valAx>
      <c:catAx>
        <c:axId val="106380672"/>
        <c:scaling>
          <c:orientation val="minMax"/>
        </c:scaling>
        <c:delete val="1"/>
        <c:axPos val="b"/>
        <c:numFmt formatCode="General" sourceLinked="1"/>
        <c:majorTickMark val="out"/>
        <c:minorTickMark val="none"/>
        <c:tickLblPos val="nextTo"/>
        <c:crossAx val="10637913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'#4 By Employee Group'!$B$6</c:f>
              <c:strCache>
                <c:ptCount val="1"/>
                <c:pt idx="0">
                  <c:v>Excluded</c:v>
                </c:pt>
              </c:strCache>
            </c:strRef>
          </c:tx>
          <c:spPr>
            <a:solidFill>
              <a:srgbClr val="007694"/>
            </a:solidFill>
            <a:ln>
              <a:noFill/>
            </a:ln>
            <a:effectLst/>
          </c:spPr>
          <c:invertIfNegative val="0"/>
          <c:cat>
            <c:numRef>
              <c:f>'#4 By Employee Group'!$A$7:$A$11</c:f>
              <c:numCache>
                <c:formatCode>General</c:formatCode>
                <c:ptCount val="5"/>
                <c:pt idx="0">
                  <c:v>2010</c:v>
                </c:pt>
                <c:pt idx="1">
                  <c:v>2011</c:v>
                </c:pt>
                <c:pt idx="2">
                  <c:v>2012</c:v>
                </c:pt>
                <c:pt idx="3">
                  <c:v>2013</c:v>
                </c:pt>
                <c:pt idx="4">
                  <c:v>2014</c:v>
                </c:pt>
              </c:numCache>
            </c:numRef>
          </c:cat>
          <c:val>
            <c:numRef>
              <c:f>'#4 By Employee Group'!$B$7:$B$11</c:f>
              <c:numCache>
                <c:formatCode>_("$"* #,##0_);_("$"* \(#,##0\);_("$"* "-"??_);_(@_)</c:formatCode>
                <c:ptCount val="5"/>
                <c:pt idx="0">
                  <c:v>15051</c:v>
                </c:pt>
                <c:pt idx="1">
                  <c:v>15999</c:v>
                </c:pt>
                <c:pt idx="2">
                  <c:v>16784</c:v>
                </c:pt>
                <c:pt idx="3">
                  <c:v>18325</c:v>
                </c:pt>
                <c:pt idx="4">
                  <c:v>19515</c:v>
                </c:pt>
              </c:numCache>
            </c:numRef>
          </c:val>
        </c:ser>
        <c:ser>
          <c:idx val="1"/>
          <c:order val="1"/>
          <c:tx>
            <c:strRef>
              <c:f>'#4 By Employee Group'!$C$6</c:f>
              <c:strCache>
                <c:ptCount val="1"/>
                <c:pt idx="0">
                  <c:v>TRUFA</c:v>
                </c:pt>
              </c:strCache>
            </c:strRef>
          </c:tx>
          <c:spPr>
            <a:solidFill>
              <a:schemeClr val="accent2"/>
            </a:solidFill>
            <a:ln>
              <a:noFill/>
            </a:ln>
            <a:effectLst/>
          </c:spPr>
          <c:invertIfNegative val="0"/>
          <c:cat>
            <c:numRef>
              <c:f>'#4 By Employee Group'!$A$7:$A$11</c:f>
              <c:numCache>
                <c:formatCode>General</c:formatCode>
                <c:ptCount val="5"/>
                <c:pt idx="0">
                  <c:v>2010</c:v>
                </c:pt>
                <c:pt idx="1">
                  <c:v>2011</c:v>
                </c:pt>
                <c:pt idx="2">
                  <c:v>2012</c:v>
                </c:pt>
                <c:pt idx="3">
                  <c:v>2013</c:v>
                </c:pt>
                <c:pt idx="4">
                  <c:v>2014</c:v>
                </c:pt>
              </c:numCache>
            </c:numRef>
          </c:cat>
          <c:val>
            <c:numRef>
              <c:f>'#4 By Employee Group'!$C$7:$C$11</c:f>
              <c:numCache>
                <c:formatCode>_("$"* #,##0_);_("$"* \(#,##0\);_("$"* "-"??_);_(@_)</c:formatCode>
                <c:ptCount val="5"/>
                <c:pt idx="0">
                  <c:v>50485</c:v>
                </c:pt>
                <c:pt idx="1">
                  <c:v>51186</c:v>
                </c:pt>
                <c:pt idx="2">
                  <c:v>53119</c:v>
                </c:pt>
                <c:pt idx="3">
                  <c:v>53511</c:v>
                </c:pt>
                <c:pt idx="4">
                  <c:v>56737</c:v>
                </c:pt>
              </c:numCache>
            </c:numRef>
          </c:val>
        </c:ser>
        <c:ser>
          <c:idx val="2"/>
          <c:order val="2"/>
          <c:tx>
            <c:strRef>
              <c:f>'#4 By Employee Group'!$D$6</c:f>
              <c:strCache>
                <c:ptCount val="1"/>
                <c:pt idx="0">
                  <c:v>CUPE</c:v>
                </c:pt>
              </c:strCache>
            </c:strRef>
          </c:tx>
          <c:spPr>
            <a:solidFill>
              <a:srgbClr val="0E6D4F"/>
            </a:solidFill>
            <a:ln>
              <a:noFill/>
            </a:ln>
            <a:effectLst/>
          </c:spPr>
          <c:invertIfNegative val="0"/>
          <c:cat>
            <c:numRef>
              <c:f>'#4 By Employee Group'!$A$7:$A$11</c:f>
              <c:numCache>
                <c:formatCode>General</c:formatCode>
                <c:ptCount val="5"/>
                <c:pt idx="0">
                  <c:v>2010</c:v>
                </c:pt>
                <c:pt idx="1">
                  <c:v>2011</c:v>
                </c:pt>
                <c:pt idx="2">
                  <c:v>2012</c:v>
                </c:pt>
                <c:pt idx="3">
                  <c:v>2013</c:v>
                </c:pt>
                <c:pt idx="4">
                  <c:v>2014</c:v>
                </c:pt>
              </c:numCache>
            </c:numRef>
          </c:cat>
          <c:val>
            <c:numRef>
              <c:f>'#4 By Employee Group'!$D$7:$D$11</c:f>
              <c:numCache>
                <c:formatCode>_("$"* #,##0_);_("$"* \(#,##0\);_("$"* "-"??_);_(@_)</c:formatCode>
                <c:ptCount val="5"/>
                <c:pt idx="0">
                  <c:v>22782</c:v>
                </c:pt>
                <c:pt idx="1">
                  <c:v>24216</c:v>
                </c:pt>
                <c:pt idx="2">
                  <c:v>24860</c:v>
                </c:pt>
                <c:pt idx="3">
                  <c:v>26395</c:v>
                </c:pt>
                <c:pt idx="4">
                  <c:v>27312</c:v>
                </c:pt>
              </c:numCache>
            </c:numRef>
          </c:val>
        </c:ser>
        <c:ser>
          <c:idx val="3"/>
          <c:order val="3"/>
          <c:tx>
            <c:strRef>
              <c:f>'#4 By Employee Group'!$E$6</c:f>
              <c:strCache>
                <c:ptCount val="1"/>
                <c:pt idx="0">
                  <c:v>TRUOLFA</c:v>
                </c:pt>
              </c:strCache>
            </c:strRef>
          </c:tx>
          <c:spPr>
            <a:solidFill>
              <a:schemeClr val="accent4"/>
            </a:solidFill>
            <a:ln>
              <a:noFill/>
            </a:ln>
            <a:effectLst/>
          </c:spPr>
          <c:invertIfNegative val="0"/>
          <c:cat>
            <c:numRef>
              <c:f>'#4 By Employee Group'!$A$7:$A$11</c:f>
              <c:numCache>
                <c:formatCode>General</c:formatCode>
                <c:ptCount val="5"/>
                <c:pt idx="0">
                  <c:v>2010</c:v>
                </c:pt>
                <c:pt idx="1">
                  <c:v>2011</c:v>
                </c:pt>
                <c:pt idx="2">
                  <c:v>2012</c:v>
                </c:pt>
                <c:pt idx="3">
                  <c:v>2013</c:v>
                </c:pt>
                <c:pt idx="4">
                  <c:v>2014</c:v>
                </c:pt>
              </c:numCache>
            </c:numRef>
          </c:cat>
          <c:val>
            <c:numRef>
              <c:f>'#4 By Employee Group'!$E$7:$E$11</c:f>
              <c:numCache>
                <c:formatCode>_("$"* #,##0_);_("$"* \(#,##0\);_("$"* "-"??_);_(@_)</c:formatCode>
                <c:ptCount val="5"/>
                <c:pt idx="0">
                  <c:v>3712</c:v>
                </c:pt>
                <c:pt idx="1">
                  <c:v>3964</c:v>
                </c:pt>
                <c:pt idx="2">
                  <c:v>4294</c:v>
                </c:pt>
                <c:pt idx="3">
                  <c:v>4977</c:v>
                </c:pt>
                <c:pt idx="4">
                  <c:v>5807</c:v>
                </c:pt>
              </c:numCache>
            </c:numRef>
          </c:val>
        </c:ser>
        <c:dLbls>
          <c:showLegendKey val="0"/>
          <c:showVal val="0"/>
          <c:showCatName val="0"/>
          <c:showSerName val="0"/>
          <c:showPercent val="0"/>
          <c:showBubbleSize val="0"/>
        </c:dLbls>
        <c:gapWidth val="15"/>
        <c:axId val="107747584"/>
        <c:axId val="107757568"/>
      </c:barChart>
      <c:lineChart>
        <c:grouping val="standard"/>
        <c:varyColors val="0"/>
        <c:ser>
          <c:idx val="4"/>
          <c:order val="4"/>
          <c:tx>
            <c:strRef>
              <c:f>'#4 By Employee Group'!$F$6</c:f>
              <c:strCache>
                <c:ptCount val="1"/>
                <c:pt idx="0">
                  <c:v>On-Campus Enrolment</c:v>
                </c:pt>
              </c:strCache>
            </c:strRef>
          </c:tx>
          <c:spPr>
            <a:ln w="28575" cap="rnd">
              <a:solidFill>
                <a:schemeClr val="accent5"/>
              </a:solidFill>
              <a:round/>
            </a:ln>
            <a:effectLst/>
          </c:spPr>
          <c:marker>
            <c:symbol val="none"/>
          </c:marker>
          <c:cat>
            <c:numRef>
              <c:f>'#4 By Employee Group'!$A$7:$A$11</c:f>
              <c:numCache>
                <c:formatCode>General</c:formatCode>
                <c:ptCount val="5"/>
                <c:pt idx="0">
                  <c:v>2010</c:v>
                </c:pt>
                <c:pt idx="1">
                  <c:v>2011</c:v>
                </c:pt>
                <c:pt idx="2">
                  <c:v>2012</c:v>
                </c:pt>
                <c:pt idx="3">
                  <c:v>2013</c:v>
                </c:pt>
                <c:pt idx="4">
                  <c:v>2014</c:v>
                </c:pt>
              </c:numCache>
            </c:numRef>
          </c:cat>
          <c:val>
            <c:numRef>
              <c:f>'#4 By Employee Group'!$F$7:$F$11</c:f>
              <c:numCache>
                <c:formatCode>General</c:formatCode>
                <c:ptCount val="5"/>
                <c:pt idx="0">
                  <c:v>65629</c:v>
                </c:pt>
                <c:pt idx="1">
                  <c:v>65953</c:v>
                </c:pt>
                <c:pt idx="2">
                  <c:v>65249</c:v>
                </c:pt>
                <c:pt idx="3">
                  <c:v>64105</c:v>
                </c:pt>
                <c:pt idx="4">
                  <c:v>63602</c:v>
                </c:pt>
              </c:numCache>
            </c:numRef>
          </c:val>
          <c:smooth val="0"/>
        </c:ser>
        <c:ser>
          <c:idx val="5"/>
          <c:order val="5"/>
          <c:tx>
            <c:strRef>
              <c:f>'#4 By Employee Group'!$G$6</c:f>
              <c:strCache>
                <c:ptCount val="1"/>
                <c:pt idx="0">
                  <c:v>On-Line Enrolment</c:v>
                </c:pt>
              </c:strCache>
            </c:strRef>
          </c:tx>
          <c:spPr>
            <a:ln w="28575" cap="rnd">
              <a:solidFill>
                <a:schemeClr val="accent6"/>
              </a:solidFill>
              <a:round/>
            </a:ln>
            <a:effectLst/>
          </c:spPr>
          <c:marker>
            <c:symbol val="none"/>
          </c:marker>
          <c:cat>
            <c:numRef>
              <c:f>'#4 By Employee Group'!$A$7:$A$11</c:f>
              <c:numCache>
                <c:formatCode>General</c:formatCode>
                <c:ptCount val="5"/>
                <c:pt idx="0">
                  <c:v>2010</c:v>
                </c:pt>
                <c:pt idx="1">
                  <c:v>2011</c:v>
                </c:pt>
                <c:pt idx="2">
                  <c:v>2012</c:v>
                </c:pt>
                <c:pt idx="3">
                  <c:v>2013</c:v>
                </c:pt>
                <c:pt idx="4">
                  <c:v>2014</c:v>
                </c:pt>
              </c:numCache>
            </c:numRef>
          </c:cat>
          <c:val>
            <c:numRef>
              <c:f>'#4 By Employee Group'!$G$7:$G$11</c:f>
              <c:numCache>
                <c:formatCode>General</c:formatCode>
                <c:ptCount val="5"/>
                <c:pt idx="0">
                  <c:v>19955</c:v>
                </c:pt>
                <c:pt idx="1">
                  <c:v>20115</c:v>
                </c:pt>
                <c:pt idx="2">
                  <c:v>20952</c:v>
                </c:pt>
                <c:pt idx="3">
                  <c:v>22690</c:v>
                </c:pt>
                <c:pt idx="4">
                  <c:v>24938</c:v>
                </c:pt>
              </c:numCache>
            </c:numRef>
          </c:val>
          <c:smooth val="0"/>
        </c:ser>
        <c:dLbls>
          <c:showLegendKey val="0"/>
          <c:showVal val="0"/>
          <c:showCatName val="0"/>
          <c:showSerName val="0"/>
          <c:showPercent val="0"/>
          <c:showBubbleSize val="0"/>
        </c:dLbls>
        <c:marker val="1"/>
        <c:smooth val="0"/>
        <c:axId val="107760640"/>
        <c:axId val="107759104"/>
      </c:lineChart>
      <c:catAx>
        <c:axId val="10774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757568"/>
        <c:crosses val="autoZero"/>
        <c:auto val="1"/>
        <c:lblAlgn val="ctr"/>
        <c:lblOffset val="100"/>
        <c:noMultiLvlLbl val="0"/>
      </c:catAx>
      <c:valAx>
        <c:axId val="107757568"/>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747584"/>
        <c:crosses val="autoZero"/>
        <c:crossBetween val="between"/>
      </c:valAx>
      <c:valAx>
        <c:axId val="107759104"/>
        <c:scaling>
          <c:orientation val="minMax"/>
          <c:max val="66000"/>
          <c:min val="15000"/>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760640"/>
        <c:crosses val="max"/>
        <c:crossBetween val="between"/>
      </c:valAx>
      <c:catAx>
        <c:axId val="107760640"/>
        <c:scaling>
          <c:orientation val="minMax"/>
        </c:scaling>
        <c:delete val="1"/>
        <c:axPos val="b"/>
        <c:numFmt formatCode="General" sourceLinked="1"/>
        <c:majorTickMark val="out"/>
        <c:minorTickMark val="none"/>
        <c:tickLblPos val="nextTo"/>
        <c:crossAx val="1077591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'#3 Excluded Wages and Benefits'!$A$25</c:f>
              <c:strCache>
                <c:ptCount val="1"/>
                <c:pt idx="0">
                  <c:v>Academic Divisions</c:v>
                </c:pt>
              </c:strCache>
            </c:strRef>
          </c:tx>
          <c:spPr>
            <a:ln w="28575" cap="rnd">
              <a:solidFill>
                <a:srgbClr val="007694"/>
              </a:solidFill>
              <a:round/>
            </a:ln>
            <a:effectLst/>
          </c:spPr>
          <c:marker>
            <c:symbol val="circle"/>
            <c:size val="5"/>
            <c:spPr>
              <a:solidFill>
                <a:srgbClr val="007694"/>
              </a:solidFill>
              <a:ln w="9525">
                <a:solidFill>
                  <a:srgbClr val="007694"/>
                </a:solidFill>
              </a:ln>
              <a:effectLst/>
            </c:spPr>
          </c:marker>
          <c:cat>
            <c:numRef>
              <c:f>'#3 Excluded Wages and Benefits'!$B$24:$K$24</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'#3 Excluded Wages and Benefits'!$B$25:$K$25</c:f>
              <c:numCache>
                <c:formatCode>_("$"* #,##0_);_("$"* \(#,##0\);_("$"* "-"??_);_(@_)</c:formatCode>
                <c:ptCount val="10"/>
                <c:pt idx="0">
                  <c:v>2775.3359999999998</c:v>
                </c:pt>
                <c:pt idx="1">
                  <c:v>2764.91</c:v>
                </c:pt>
                <c:pt idx="2">
                  <c:v>2955.3560000000002</c:v>
                </c:pt>
                <c:pt idx="3">
                  <c:v>3118.64</c:v>
                </c:pt>
                <c:pt idx="4">
                  <c:v>4223.9989999999998</c:v>
                </c:pt>
                <c:pt idx="5">
                  <c:v>4828.5609999999997</c:v>
                </c:pt>
                <c:pt idx="6">
                  <c:v>5313.8239999999996</c:v>
                </c:pt>
                <c:pt idx="7">
                  <c:v>6282.05</c:v>
                </c:pt>
                <c:pt idx="8">
                  <c:v>7252.607</c:v>
                </c:pt>
                <c:pt idx="9">
                  <c:v>7817.1840000000002</c:v>
                </c:pt>
              </c:numCache>
            </c:numRef>
          </c:val>
          <c:smooth val="0"/>
        </c:ser>
        <c:ser>
          <c:idx val="1"/>
          <c:order val="1"/>
          <c:tx>
            <c:strRef>
              <c:f>'#3 Excluded Wages and Benefits'!$A$26</c:f>
              <c:strCache>
                <c:ptCount val="1"/>
                <c:pt idx="0">
                  <c:v>Open Learning</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'#3 Excluded Wages and Benefits'!$B$24:$K$24</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'#3 Excluded Wages and Benefits'!$B$26:$K$26</c:f>
              <c:numCache>
                <c:formatCode>_("$"* #,##0_);_("$"* \(#,##0\);_("$"* "-"??_);_(@_)</c:formatCode>
                <c:ptCount val="10"/>
                <c:pt idx="0">
                  <c:v>0</c:v>
                </c:pt>
                <c:pt idx="1">
                  <c:v>2057.2559999999999</c:v>
                </c:pt>
                <c:pt idx="2">
                  <c:v>2154.6930000000002</c:v>
                </c:pt>
                <c:pt idx="3">
                  <c:v>1813.6579999999999</c:v>
                </c:pt>
                <c:pt idx="4">
                  <c:v>2270.39</c:v>
                </c:pt>
                <c:pt idx="5">
                  <c:v>2939.1750000000002</c:v>
                </c:pt>
                <c:pt idx="6">
                  <c:v>2861.114</c:v>
                </c:pt>
                <c:pt idx="7">
                  <c:v>2531.527</c:v>
                </c:pt>
                <c:pt idx="8">
                  <c:v>2414.0549999999998</c:v>
                </c:pt>
                <c:pt idx="9">
                  <c:v>2063.9169999999999</c:v>
                </c:pt>
              </c:numCache>
            </c:numRef>
          </c:val>
          <c:smooth val="0"/>
        </c:ser>
        <c:ser>
          <c:idx val="2"/>
          <c:order val="2"/>
          <c:tx>
            <c:strRef>
              <c:f>'#3 Excluded Wages and Benefits'!$A$27</c:f>
              <c:strCache>
                <c:ptCount val="1"/>
                <c:pt idx="0">
                  <c:v>Faculty of Law</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'#3 Excluded Wages and Benefits'!$B$24:$K$24</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'#3 Excluded Wages and Benefits'!$B$27:$K$27</c:f>
              <c:numCache>
                <c:formatCode>_("$"* #,##0_);_("$"* \(#,##0\);_("$"* "-"??_);_(@_)</c:formatCode>
                <c:ptCount val="10"/>
                <c:pt idx="0">
                  <c:v>0</c:v>
                </c:pt>
                <c:pt idx="1">
                  <c:v>0</c:v>
                </c:pt>
                <c:pt idx="2">
                  <c:v>0</c:v>
                </c:pt>
                <c:pt idx="3">
                  <c:v>0</c:v>
                </c:pt>
                <c:pt idx="4">
                  <c:v>0</c:v>
                </c:pt>
                <c:pt idx="5">
                  <c:v>0</c:v>
                </c:pt>
                <c:pt idx="6">
                  <c:v>282.29000000000002</c:v>
                </c:pt>
                <c:pt idx="7">
                  <c:v>524.32499999999936</c:v>
                </c:pt>
                <c:pt idx="8">
                  <c:v>915.69500000000005</c:v>
                </c:pt>
                <c:pt idx="9">
                  <c:v>1298.058</c:v>
                </c:pt>
              </c:numCache>
            </c:numRef>
          </c:val>
          <c:smooth val="0"/>
        </c:ser>
        <c:ser>
          <c:idx val="3"/>
          <c:order val="3"/>
          <c:tx>
            <c:strRef>
              <c:f>'#3 Excluded Wages and Benefits'!$A$28</c:f>
              <c:strCache>
                <c:ptCount val="1"/>
                <c:pt idx="0">
                  <c:v>Other Operating Divisions</c:v>
                </c:pt>
              </c:strCache>
            </c:strRef>
          </c:tx>
          <c:spPr>
            <a:ln w="28575" cap="rnd">
              <a:solidFill>
                <a:srgbClr val="0E6D4F"/>
              </a:solidFill>
              <a:round/>
            </a:ln>
            <a:effectLst/>
          </c:spPr>
          <c:marker>
            <c:symbol val="circle"/>
            <c:size val="5"/>
            <c:spPr>
              <a:solidFill>
                <a:srgbClr val="0E6D4F"/>
              </a:solidFill>
              <a:ln w="9525">
                <a:solidFill>
                  <a:srgbClr val="0E6D4F"/>
                </a:solidFill>
              </a:ln>
              <a:effectLst/>
            </c:spPr>
          </c:marker>
          <c:cat>
            <c:numRef>
              <c:f>'#3 Excluded Wages and Benefits'!$B$24:$K$24</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'#3 Excluded Wages and Benefits'!$B$28:$K$28</c:f>
              <c:numCache>
                <c:formatCode>_("$"* #,##0_);_("$"* \(#,##0\);_("$"* "-"??_);_(@_)</c:formatCode>
                <c:ptCount val="10"/>
                <c:pt idx="0">
                  <c:v>3068.5830000000001</c:v>
                </c:pt>
                <c:pt idx="1">
                  <c:v>3271.2330000000002</c:v>
                </c:pt>
                <c:pt idx="2">
                  <c:v>3426.166999999999</c:v>
                </c:pt>
                <c:pt idx="3">
                  <c:v>5520.3559999999998</c:v>
                </c:pt>
                <c:pt idx="4">
                  <c:v>5444.1</c:v>
                </c:pt>
                <c:pt idx="5">
                  <c:v>5451.8620000000001</c:v>
                </c:pt>
                <c:pt idx="6">
                  <c:v>5737.1930000000002</c:v>
                </c:pt>
                <c:pt idx="7">
                  <c:v>5370.0820000000003</c:v>
                </c:pt>
                <c:pt idx="8">
                  <c:v>5268.768</c:v>
                </c:pt>
                <c:pt idx="9">
                  <c:v>6154.8559999999998</c:v>
                </c:pt>
              </c:numCache>
            </c:numRef>
          </c:val>
          <c:smooth val="0"/>
        </c:ser>
        <c:ser>
          <c:idx val="4"/>
          <c:order val="4"/>
          <c:tx>
            <c:strRef>
              <c:f>'#3 Excluded Wages and Benefits'!$A$29</c:f>
              <c:strCache>
                <c:ptCount val="1"/>
                <c:pt idx="0">
                  <c:v>TRU World</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cat>
            <c:numRef>
              <c:f>'#3 Excluded Wages and Benefits'!$B$24:$K$24</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'#3 Excluded Wages and Benefits'!$B$29:$K$29</c:f>
              <c:numCache>
                <c:formatCode>_("$"* #,##0_);_("$"* \(#,##0\);_("$"* "-"??_);_(@_)</c:formatCode>
                <c:ptCount val="10"/>
                <c:pt idx="0">
                  <c:v>476.83699999999959</c:v>
                </c:pt>
                <c:pt idx="1">
                  <c:v>588.78599999999994</c:v>
                </c:pt>
                <c:pt idx="2">
                  <c:v>808.73900000000003</c:v>
                </c:pt>
                <c:pt idx="3">
                  <c:v>934.94599999999832</c:v>
                </c:pt>
                <c:pt idx="4">
                  <c:v>900.44499999999937</c:v>
                </c:pt>
                <c:pt idx="5">
                  <c:v>1039.798</c:v>
                </c:pt>
                <c:pt idx="6">
                  <c:v>1274.4449999999999</c:v>
                </c:pt>
                <c:pt idx="7">
                  <c:v>1296.9110000000001</c:v>
                </c:pt>
                <c:pt idx="8">
                  <c:v>1366.5709999999999</c:v>
                </c:pt>
                <c:pt idx="9">
                  <c:v>1171.856</c:v>
                </c:pt>
              </c:numCache>
            </c:numRef>
          </c:val>
          <c:smooth val="0"/>
        </c:ser>
        <c:ser>
          <c:idx val="5"/>
          <c:order val="5"/>
          <c:tx>
            <c:strRef>
              <c:f>'#3 Excluded Wages and Benefits'!$A$30</c:f>
              <c:strCache>
                <c:ptCount val="1"/>
                <c:pt idx="0">
                  <c:v>Ancillary Services</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numRef>
              <c:f>'#3 Excluded Wages and Benefits'!$B$24:$K$24</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'#3 Excluded Wages and Benefits'!$B$30:$K$30</c:f>
              <c:numCache>
                <c:formatCode>_("$"* #,##0_);_("$"* \(#,##0\);_("$"* "-"??_);_(@_)</c:formatCode>
                <c:ptCount val="10"/>
                <c:pt idx="0">
                  <c:v>252.51400000000001</c:v>
                </c:pt>
                <c:pt idx="1">
                  <c:v>246.65700000000001</c:v>
                </c:pt>
                <c:pt idx="2">
                  <c:v>619.19399999999996</c:v>
                </c:pt>
                <c:pt idx="3">
                  <c:v>701.78399999999999</c:v>
                </c:pt>
                <c:pt idx="4">
                  <c:v>773.90699999999936</c:v>
                </c:pt>
                <c:pt idx="5">
                  <c:v>791.44599999999832</c:v>
                </c:pt>
                <c:pt idx="6">
                  <c:v>530.54399999999998</c:v>
                </c:pt>
                <c:pt idx="7">
                  <c:v>779.55199999999832</c:v>
                </c:pt>
                <c:pt idx="8">
                  <c:v>1046.317</c:v>
                </c:pt>
                <c:pt idx="9">
                  <c:v>898.08299999999997</c:v>
                </c:pt>
              </c:numCache>
            </c:numRef>
          </c:val>
          <c:smooth val="0"/>
        </c:ser>
        <c:dLbls>
          <c:showLegendKey val="0"/>
          <c:showVal val="0"/>
          <c:showCatName val="0"/>
          <c:showSerName val="0"/>
          <c:showPercent val="0"/>
          <c:showBubbleSize val="0"/>
        </c:dLbls>
        <c:marker val="1"/>
        <c:smooth val="0"/>
        <c:axId val="107518208"/>
        <c:axId val="107532672"/>
      </c:lineChart>
      <c:catAx>
        <c:axId val="107518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532672"/>
        <c:crosses val="autoZero"/>
        <c:auto val="1"/>
        <c:lblAlgn val="ctr"/>
        <c:lblOffset val="100"/>
        <c:noMultiLvlLbl val="0"/>
      </c:catAx>
      <c:valAx>
        <c:axId val="107532672"/>
        <c:scaling>
          <c:orientation val="minMax"/>
          <c:max val="8000"/>
          <c:min val="0"/>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518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ysClr val="window" lastClr="FFFFFF"/>
    </a:solidFill>
    <a:ln w="9525" cap="flat" cmpd="sng" algn="ctr">
      <a:solidFill>
        <a:schemeClr val="tx1">
          <a:lumMod val="15000"/>
          <a:lumOff val="85000"/>
        </a:schemeClr>
      </a:solidFill>
      <a:round/>
    </a:ln>
    <a:effectLst/>
  </c:spPr>
  <c:txPr>
    <a:bodyPr/>
    <a:lstStyle/>
    <a:p>
      <a:pPr>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'#6 Average Salary Trend'!$A$4</c:f>
              <c:strCache>
                <c:ptCount val="1"/>
                <c:pt idx="0">
                  <c:v>Exempt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c:spPr>
          <c:invertIfNegative val="0"/>
          <c:cat>
            <c:numRef>
              <c:f>'#6 Average Salary Trend'!$B$3:$F$3</c:f>
              <c:numCache>
                <c:formatCode>General</c:formatCode>
                <c:ptCount val="5"/>
                <c:pt idx="0">
                  <c:v>2010</c:v>
                </c:pt>
                <c:pt idx="1">
                  <c:v>2011</c:v>
                </c:pt>
                <c:pt idx="2">
                  <c:v>2012</c:v>
                </c:pt>
                <c:pt idx="3">
                  <c:v>2013</c:v>
                </c:pt>
                <c:pt idx="4">
                  <c:v>2014</c:v>
                </c:pt>
              </c:numCache>
            </c:numRef>
          </c:cat>
          <c:val>
            <c:numRef>
              <c:f>'#6 Average Salary Trend'!$B$4:$F$4</c:f>
              <c:numCache>
                <c:formatCode>_("$"* #,##0_);_("$"* \(#,##0\);_("$"* "-"??_);_(@_)</c:formatCode>
                <c:ptCount val="5"/>
                <c:pt idx="0">
                  <c:v>82918.266642335759</c:v>
                </c:pt>
                <c:pt idx="1">
                  <c:v>85566.196979865708</c:v>
                </c:pt>
                <c:pt idx="2">
                  <c:v>86210.548187499968</c:v>
                </c:pt>
                <c:pt idx="3">
                  <c:v>86102.517790697675</c:v>
                </c:pt>
                <c:pt idx="4">
                  <c:v>88916.440120481901</c:v>
                </c:pt>
              </c:numCache>
            </c:numRef>
          </c:val>
        </c:ser>
        <c:ser>
          <c:idx val="1"/>
          <c:order val="1"/>
          <c:tx>
            <c:strRef>
              <c:f>'#6 Average Salary Trend'!$A$5</c:f>
              <c:strCache>
                <c:ptCount val="1"/>
                <c:pt idx="0">
                  <c:v>TRUFA</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c:spPr>
          <c:invertIfNegative val="0"/>
          <c:cat>
            <c:numRef>
              <c:f>'#6 Average Salary Trend'!$B$3:$F$3</c:f>
              <c:numCache>
                <c:formatCode>General</c:formatCode>
                <c:ptCount val="5"/>
                <c:pt idx="0">
                  <c:v>2010</c:v>
                </c:pt>
                <c:pt idx="1">
                  <c:v>2011</c:v>
                </c:pt>
                <c:pt idx="2">
                  <c:v>2012</c:v>
                </c:pt>
                <c:pt idx="3">
                  <c:v>2013</c:v>
                </c:pt>
                <c:pt idx="4">
                  <c:v>2014</c:v>
                </c:pt>
              </c:numCache>
            </c:numRef>
          </c:cat>
          <c:val>
            <c:numRef>
              <c:f>'#6 Average Salary Trend'!$B$5:$F$5</c:f>
              <c:numCache>
                <c:formatCode>_("$"* #,##0_);_("$"* \(#,##0\);_("$"* "-"??_);_(@_)</c:formatCode>
                <c:ptCount val="5"/>
                <c:pt idx="0">
                  <c:v>79312.252840646484</c:v>
                </c:pt>
                <c:pt idx="1">
                  <c:v>81488.973182897855</c:v>
                </c:pt>
                <c:pt idx="2">
                  <c:v>83175.927097560969</c:v>
                </c:pt>
                <c:pt idx="3">
                  <c:v>84428.420677965987</c:v>
                </c:pt>
                <c:pt idx="4">
                  <c:v>88402.489801980322</c:v>
                </c:pt>
              </c:numCache>
            </c:numRef>
          </c:val>
        </c:ser>
        <c:ser>
          <c:idx val="2"/>
          <c:order val="2"/>
          <c:tx>
            <c:strRef>
              <c:f>'#6 Average Salary Trend'!$A$6</c:f>
              <c:strCache>
                <c:ptCount val="1"/>
                <c:pt idx="0">
                  <c:v>CUPE</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cat>
            <c:numRef>
              <c:f>'#6 Average Salary Trend'!$B$3:$F$3</c:f>
              <c:numCache>
                <c:formatCode>General</c:formatCode>
                <c:ptCount val="5"/>
                <c:pt idx="0">
                  <c:v>2010</c:v>
                </c:pt>
                <c:pt idx="1">
                  <c:v>2011</c:v>
                </c:pt>
                <c:pt idx="2">
                  <c:v>2012</c:v>
                </c:pt>
                <c:pt idx="3">
                  <c:v>2013</c:v>
                </c:pt>
                <c:pt idx="4">
                  <c:v>2014</c:v>
                </c:pt>
              </c:numCache>
            </c:numRef>
          </c:cat>
          <c:val>
            <c:numRef>
              <c:f>'#6 Average Salary Trend'!$B$6:$F$6</c:f>
              <c:numCache>
                <c:formatCode>_("$"* #,##0_);_("$"* \(#,##0\);_("$"* "-"??_);_(@_)</c:formatCode>
                <c:ptCount val="5"/>
                <c:pt idx="0">
                  <c:v>43510.570143266283</c:v>
                </c:pt>
                <c:pt idx="1">
                  <c:v>43288.147687860983</c:v>
                </c:pt>
                <c:pt idx="2">
                  <c:v>44302.001191860552</c:v>
                </c:pt>
                <c:pt idx="3">
                  <c:v>46804.320628415073</c:v>
                </c:pt>
                <c:pt idx="4">
                  <c:v>48060.499668508033</c:v>
                </c:pt>
              </c:numCache>
            </c:numRef>
          </c:val>
        </c:ser>
        <c:ser>
          <c:idx val="3"/>
          <c:order val="3"/>
          <c:tx>
            <c:strRef>
              <c:f>'#6 Average Salary Trend'!$A$7</c:f>
              <c:strCache>
                <c:ptCount val="1"/>
                <c:pt idx="0">
                  <c:v>TRUOLFA</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c:spPr>
          <c:invertIfNegative val="0"/>
          <c:cat>
            <c:numRef>
              <c:f>'#6 Average Salary Trend'!$B$3:$F$3</c:f>
              <c:numCache>
                <c:formatCode>General</c:formatCode>
                <c:ptCount val="5"/>
                <c:pt idx="0">
                  <c:v>2010</c:v>
                </c:pt>
                <c:pt idx="1">
                  <c:v>2011</c:v>
                </c:pt>
                <c:pt idx="2">
                  <c:v>2012</c:v>
                </c:pt>
                <c:pt idx="3">
                  <c:v>2013</c:v>
                </c:pt>
                <c:pt idx="4">
                  <c:v>2014</c:v>
                </c:pt>
              </c:numCache>
            </c:numRef>
          </c:cat>
          <c:val>
            <c:numRef>
              <c:f>'#6 Average Salary Trend'!$B$7:$F$7</c:f>
              <c:numCache>
                <c:formatCode>_("$"* #,##0_);_("$"* \(#,##0\);_("$"* "-"??_);_(@_)</c:formatCode>
                <c:ptCount val="5"/>
                <c:pt idx="0">
                  <c:v>20286.43015624999</c:v>
                </c:pt>
                <c:pt idx="1">
                  <c:v>21753.46609022556</c:v>
                </c:pt>
                <c:pt idx="2">
                  <c:v>17656.29053763441</c:v>
                </c:pt>
                <c:pt idx="3">
                  <c:v>19485.780410256411</c:v>
                </c:pt>
                <c:pt idx="4">
                  <c:v>22904.547357512962</c:v>
                </c:pt>
              </c:numCache>
            </c:numRef>
          </c:val>
        </c:ser>
        <c:dLbls>
          <c:showLegendKey val="0"/>
          <c:showVal val="0"/>
          <c:showCatName val="0"/>
          <c:showSerName val="0"/>
          <c:showPercent val="0"/>
          <c:showBubbleSize val="0"/>
        </c:dLbls>
        <c:gapWidth val="40"/>
        <c:axId val="107660800"/>
        <c:axId val="107662336"/>
      </c:barChart>
      <c:catAx>
        <c:axId val="107660800"/>
        <c:scaling>
          <c:orientation val="minMax"/>
        </c:scaling>
        <c:delete val="0"/>
        <c:axPos val="b"/>
        <c:numFmt formatCode="General" sourceLinked="0"/>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07662336"/>
        <c:crosses val="autoZero"/>
        <c:auto val="1"/>
        <c:lblAlgn val="ctr"/>
        <c:lblOffset val="100"/>
        <c:noMultiLvlLbl val="0"/>
      </c:catAx>
      <c:valAx>
        <c:axId val="107662336"/>
        <c:scaling>
          <c:orientation val="minMax"/>
          <c:max val="90000"/>
          <c:min val="10000"/>
        </c:scaling>
        <c:delete val="0"/>
        <c:axPos val="l"/>
        <c:majorGridlines>
          <c:spPr>
            <a:ln w="9525" cap="flat" cmpd="sng" algn="ctr">
              <a:solidFill>
                <a:schemeClr val="tx2">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07660800"/>
        <c:crosses val="autoZero"/>
        <c:crossBetween val="between"/>
      </c:valAx>
      <c:spPr>
        <a:noFill/>
        <a:ln>
          <a:noFill/>
        </a:ln>
        <a:effectLst/>
      </c:spPr>
    </c:plotArea>
    <c:legend>
      <c:legendPos val="b"/>
      <c:layout>
        <c:manualLayout>
          <c:xMode val="edge"/>
          <c:yMode val="edge"/>
          <c:x val="9.0253152346271903E-2"/>
          <c:y val="0.91132248892809697"/>
          <c:w val="0.86231849237985003"/>
          <c:h val="6.4453438399685301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2">
          <a:lumMod val="15000"/>
          <a:lumOff val="85000"/>
        </a:schemeClr>
      </a:solidFill>
      <a:round/>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'#11-Annual surplus'!$A$7</c:f>
              <c:strCache>
                <c:ptCount val="1"/>
                <c:pt idx="0">
                  <c:v>Annual surplus</c:v>
                </c:pt>
              </c:strCache>
            </c:strRef>
          </c:tx>
          <c:spPr>
            <a:solidFill>
              <a:srgbClr val="007694"/>
            </a:solidFill>
            <a:ln>
              <a:noFill/>
            </a:ln>
            <a:effectLst/>
          </c:spPr>
          <c:invertIfNegative val="0"/>
          <c:dLbls>
            <c:txPr>
              <a:bodyPr/>
              <a:lstStyle/>
              <a:p>
                <a:pPr>
                  <a:defRPr>
                    <a:solidFill>
                      <a:schemeClr val="bg1"/>
                    </a:solidFill>
                  </a:defRPr>
                </a:pPr>
                <a:endParaRPr lang="en-US"/>
              </a:p>
            </c:txPr>
            <c:showLegendKey val="0"/>
            <c:showVal val="1"/>
            <c:showCatName val="0"/>
            <c:showSerName val="0"/>
            <c:showPercent val="0"/>
            <c:showBubbleSize val="0"/>
            <c:showLeaderLines val="0"/>
          </c:dLbls>
          <c:cat>
            <c:numRef>
              <c:f>'#11-Annual surplus'!$B$6:$F$6</c:f>
              <c:numCache>
                <c:formatCode>General</c:formatCode>
                <c:ptCount val="5"/>
                <c:pt idx="0">
                  <c:v>2010</c:v>
                </c:pt>
                <c:pt idx="1">
                  <c:v>2011</c:v>
                </c:pt>
                <c:pt idx="2">
                  <c:v>2012</c:v>
                </c:pt>
                <c:pt idx="3">
                  <c:v>2013</c:v>
                </c:pt>
                <c:pt idx="4">
                  <c:v>2014</c:v>
                </c:pt>
              </c:numCache>
            </c:numRef>
          </c:cat>
          <c:val>
            <c:numRef>
              <c:f>'#11-Annual surplus'!$B$7:$F$7</c:f>
              <c:numCache>
                <c:formatCode>_("$"* #,##0_);_("$"* \(#,##0\);_("$"* "-"??_);_(@_)</c:formatCode>
                <c:ptCount val="5"/>
                <c:pt idx="0">
                  <c:v>9928</c:v>
                </c:pt>
                <c:pt idx="1">
                  <c:v>8628</c:v>
                </c:pt>
                <c:pt idx="2">
                  <c:v>8675</c:v>
                </c:pt>
                <c:pt idx="3">
                  <c:v>4007</c:v>
                </c:pt>
                <c:pt idx="4">
                  <c:v>4221</c:v>
                </c:pt>
              </c:numCache>
            </c:numRef>
          </c:val>
        </c:ser>
        <c:dLbls>
          <c:showLegendKey val="0"/>
          <c:showVal val="1"/>
          <c:showCatName val="0"/>
          <c:showSerName val="0"/>
          <c:showPercent val="0"/>
          <c:showBubbleSize val="0"/>
        </c:dLbls>
        <c:gapWidth val="150"/>
        <c:overlap val="100"/>
        <c:axId val="107688704"/>
        <c:axId val="107691392"/>
      </c:barChart>
      <c:catAx>
        <c:axId val="10768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691392"/>
        <c:crosses val="autoZero"/>
        <c:auto val="1"/>
        <c:lblAlgn val="ctr"/>
        <c:lblOffset val="100"/>
        <c:noMultiLvlLbl val="0"/>
      </c:catAx>
      <c:valAx>
        <c:axId val="10769139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68870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'Accum Surplus'!$B$4</c:f>
              <c:strCache>
                <c:ptCount val="1"/>
                <c:pt idx="0">
                  <c:v>Accumulated Surplus</c:v>
                </c:pt>
              </c:strCache>
            </c:strRef>
          </c:tx>
          <c:spPr>
            <a:solidFill>
              <a:srgbClr val="007694"/>
            </a:solidFill>
            <a:ln>
              <a:noFill/>
            </a:ln>
            <a:effectLst/>
          </c:spPr>
          <c:invertIfNegative val="0"/>
          <c:cat>
            <c:numRef>
              <c:f>'Accum Surplus'!$C$3:$G$3</c:f>
              <c:numCache>
                <c:formatCode>General</c:formatCode>
                <c:ptCount val="5"/>
                <c:pt idx="0">
                  <c:v>2010</c:v>
                </c:pt>
                <c:pt idx="1">
                  <c:v>2011</c:v>
                </c:pt>
                <c:pt idx="2">
                  <c:v>2012</c:v>
                </c:pt>
                <c:pt idx="3">
                  <c:v>2013</c:v>
                </c:pt>
                <c:pt idx="4">
                  <c:v>2014</c:v>
                </c:pt>
              </c:numCache>
            </c:numRef>
          </c:cat>
          <c:val>
            <c:numRef>
              <c:f>'Accum Surplus'!$C$4:$G$4</c:f>
              <c:numCache>
                <c:formatCode>_("$"* #,##0_);_("$"* \(#,##0\);_("$"* "-"??_);_(@_)</c:formatCode>
                <c:ptCount val="5"/>
                <c:pt idx="0">
                  <c:v>45.3</c:v>
                </c:pt>
                <c:pt idx="1">
                  <c:v>54</c:v>
                </c:pt>
                <c:pt idx="2">
                  <c:v>71.300000000000011</c:v>
                </c:pt>
                <c:pt idx="3">
                  <c:v>75.700000000000017</c:v>
                </c:pt>
                <c:pt idx="4">
                  <c:v>79.3</c:v>
                </c:pt>
              </c:numCache>
            </c:numRef>
          </c:val>
        </c:ser>
        <c:dLbls>
          <c:showLegendKey val="0"/>
          <c:showVal val="0"/>
          <c:showCatName val="0"/>
          <c:showSerName val="0"/>
          <c:showPercent val="0"/>
          <c:showBubbleSize val="0"/>
        </c:dLbls>
        <c:gapWidth val="219"/>
        <c:overlap val="-27"/>
        <c:axId val="107828736"/>
        <c:axId val="107830272"/>
      </c:barChart>
      <c:catAx>
        <c:axId val="107828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07830272"/>
        <c:crosses val="autoZero"/>
        <c:auto val="1"/>
        <c:lblAlgn val="ctr"/>
        <c:lblOffset val="100"/>
        <c:noMultiLvlLbl val="0"/>
      </c:catAx>
      <c:valAx>
        <c:axId val="10783027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828736"/>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0.03331</cdr:x>
      <cdr:y>0.62029</cdr:y>
    </cdr:from>
    <cdr:to>
      <cdr:x>0.16474</cdr:x>
      <cdr:y>0.88604</cdr:y>
    </cdr:to>
    <cdr:sp macro="" textlink="">
      <cdr:nvSpPr>
        <cdr:cNvPr id="2" name="Oval 1"/>
        <cdr:cNvSpPr/>
      </cdr:nvSpPr>
      <cdr:spPr>
        <a:xfrm xmlns:a="http://schemas.openxmlformats.org/drawingml/2006/main">
          <a:off x="267164" y="2577572"/>
          <a:ext cx="1054023" cy="1104306"/>
        </a:xfrm>
        <a:prstGeom xmlns:a="http://schemas.openxmlformats.org/drawingml/2006/main" prst="ellipse">
          <a:avLst/>
        </a:prstGeom>
        <a:noFill xmlns:a="http://schemas.openxmlformats.org/drawingml/2006/main"/>
        <a:ln xmlns:a="http://schemas.openxmlformats.org/drawingml/2006/main" w="28575">
          <a:solidFill>
            <a:srgbClr val="C00000"/>
          </a:solidFill>
          <a:prstDash val="sysDash"/>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0.204</cdr:x>
      <cdr:y>0.61822</cdr:y>
    </cdr:from>
    <cdr:to>
      <cdr:x>0.33543</cdr:x>
      <cdr:y>0.88397</cdr:y>
    </cdr:to>
    <cdr:sp macro="" textlink="">
      <cdr:nvSpPr>
        <cdr:cNvPr id="3" name="Oval 2"/>
        <cdr:cNvSpPr/>
      </cdr:nvSpPr>
      <cdr:spPr>
        <a:xfrm xmlns:a="http://schemas.openxmlformats.org/drawingml/2006/main">
          <a:off x="1636125" y="2568996"/>
          <a:ext cx="1054023" cy="1104306"/>
        </a:xfrm>
        <a:prstGeom xmlns:a="http://schemas.openxmlformats.org/drawingml/2006/main" prst="ellipse">
          <a:avLst/>
        </a:prstGeom>
        <a:noFill xmlns:a="http://schemas.openxmlformats.org/drawingml/2006/main"/>
        <a:ln xmlns:a="http://schemas.openxmlformats.org/drawingml/2006/main" w="28575">
          <a:solidFill>
            <a:srgbClr val="C00000"/>
          </a:solidFill>
          <a:prstDash val="sysDash"/>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0.37239</cdr:x>
      <cdr:y>0.60679</cdr:y>
    </cdr:from>
    <cdr:to>
      <cdr:x>0.50382</cdr:x>
      <cdr:y>0.87254</cdr:y>
    </cdr:to>
    <cdr:sp macro="" textlink="">
      <cdr:nvSpPr>
        <cdr:cNvPr id="4" name="Oval 3"/>
        <cdr:cNvSpPr/>
      </cdr:nvSpPr>
      <cdr:spPr>
        <a:xfrm xmlns:a="http://schemas.openxmlformats.org/drawingml/2006/main">
          <a:off x="2986612" y="2521494"/>
          <a:ext cx="1054023" cy="1104306"/>
        </a:xfrm>
        <a:prstGeom xmlns:a="http://schemas.openxmlformats.org/drawingml/2006/main" prst="ellipse">
          <a:avLst/>
        </a:prstGeom>
        <a:noFill xmlns:a="http://schemas.openxmlformats.org/drawingml/2006/main"/>
        <a:ln xmlns:a="http://schemas.openxmlformats.org/drawingml/2006/main" w="28575">
          <a:solidFill>
            <a:srgbClr val="C00000"/>
          </a:solidFill>
          <a:prstDash val="sysDash"/>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0.55049</cdr:x>
      <cdr:y>0.5925</cdr:y>
    </cdr:from>
    <cdr:to>
      <cdr:x>0.68191</cdr:x>
      <cdr:y>0.85825</cdr:y>
    </cdr:to>
    <cdr:sp macro="" textlink="">
      <cdr:nvSpPr>
        <cdr:cNvPr id="5" name="Oval 4"/>
        <cdr:cNvSpPr/>
      </cdr:nvSpPr>
      <cdr:spPr>
        <a:xfrm xmlns:a="http://schemas.openxmlformats.org/drawingml/2006/main">
          <a:off x="4414951" y="2462118"/>
          <a:ext cx="1054023" cy="1104306"/>
        </a:xfrm>
        <a:prstGeom xmlns:a="http://schemas.openxmlformats.org/drawingml/2006/main" prst="ellipse">
          <a:avLst/>
        </a:prstGeom>
        <a:noFill xmlns:a="http://schemas.openxmlformats.org/drawingml/2006/main"/>
        <a:ln xmlns:a="http://schemas.openxmlformats.org/drawingml/2006/main" w="28575">
          <a:solidFill>
            <a:srgbClr val="C00000"/>
          </a:solidFill>
          <a:prstDash val="sysDash"/>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0.72965</cdr:x>
      <cdr:y>0.57822</cdr:y>
    </cdr:from>
    <cdr:to>
      <cdr:x>0.86108</cdr:x>
      <cdr:y>0.84397</cdr:y>
    </cdr:to>
    <cdr:sp macro="" textlink="">
      <cdr:nvSpPr>
        <cdr:cNvPr id="6" name="Oval 5"/>
        <cdr:cNvSpPr/>
      </cdr:nvSpPr>
      <cdr:spPr>
        <a:xfrm xmlns:a="http://schemas.openxmlformats.org/drawingml/2006/main">
          <a:off x="5851865" y="2402741"/>
          <a:ext cx="1054023" cy="1104306"/>
        </a:xfrm>
        <a:prstGeom xmlns:a="http://schemas.openxmlformats.org/drawingml/2006/main" prst="ellipse">
          <a:avLst/>
        </a:prstGeom>
        <a:noFill xmlns:a="http://schemas.openxmlformats.org/drawingml/2006/main"/>
        <a:ln xmlns:a="http://schemas.openxmlformats.org/drawingml/2006/main" w="28575">
          <a:solidFill>
            <a:srgbClr val="C00000"/>
          </a:solidFill>
          <a:prstDash val="sysDash"/>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CC8348E-9B3E-4FF0-990C-80D77B162FD5}" type="datetimeFigureOut">
              <a:rPr lang="en-US" smtClean="0"/>
              <a:t>5/15/2014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5C7A572-3B00-473C-A6FC-FA0853A6AF2B}" type="slidenum">
              <a:rPr lang="en-US" smtClean="0"/>
              <a:t>‹#›</a:t>
            </a:fld>
            <a:endParaRPr lang="en-US"/>
          </a:p>
        </p:txBody>
      </p:sp>
    </p:spTree>
    <p:extLst>
      <p:ext uri="{BB962C8B-B14F-4D97-AF65-F5344CB8AC3E}">
        <p14:creationId xmlns:p14="http://schemas.microsoft.com/office/powerpoint/2010/main" val="719497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A572-3B00-473C-A6FC-FA0853A6AF2B}" type="slidenum">
              <a:rPr lang="en-US" smtClean="0"/>
              <a:t>1</a:t>
            </a:fld>
            <a:endParaRPr lang="en-US"/>
          </a:p>
        </p:txBody>
      </p:sp>
    </p:spTree>
    <p:extLst>
      <p:ext uri="{BB962C8B-B14F-4D97-AF65-F5344CB8AC3E}">
        <p14:creationId xmlns:p14="http://schemas.microsoft.com/office/powerpoint/2010/main" val="3380179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So with flat</a:t>
            </a:r>
            <a:r>
              <a:rPr lang="en-US" sz="1800" baseline="0" dirty="0" smtClean="0"/>
              <a:t> enrolments and decreases in revenues, its important we understand how we spend our money.  </a:t>
            </a:r>
          </a:p>
          <a:p>
            <a:endParaRPr lang="en-US" sz="1800" baseline="0" dirty="0" smtClean="0"/>
          </a:p>
          <a:p>
            <a:r>
              <a:rPr lang="en-US" sz="1800" baseline="0" dirty="0" smtClean="0"/>
              <a:t>Many of you have seen these graphs before.  These graphs represent a comparison of TRU against BC Research Universities and Teaching Universities.  </a:t>
            </a:r>
          </a:p>
          <a:p>
            <a:endParaRPr lang="en-US" sz="1800" baseline="0" dirty="0" smtClean="0"/>
          </a:p>
          <a:p>
            <a:r>
              <a:rPr lang="en-US" sz="1800" baseline="0" dirty="0" smtClean="0"/>
              <a:t>You’ll see from this, our percentage of total budget spent on academic expenditures (for on-campus students) is the highest in the province at 65.2%.  Within this figure, CAUBO includes all costs attributable to academic faculties (the deans, associated deans, teaching costs, operating costs related to those faculties, </a:t>
            </a:r>
            <a:r>
              <a:rPr lang="en-US" sz="1800" baseline="0" dirty="0" err="1" smtClean="0"/>
              <a:t>etc</a:t>
            </a:r>
            <a:r>
              <a:rPr lang="en-US" sz="1800" baseline="0" dirty="0" smtClean="0"/>
              <a:t>).  So I want to be clear this is not just the percentage spent on teaching.  </a:t>
            </a:r>
          </a:p>
          <a:p>
            <a:endParaRPr lang="en-US" baseline="0" dirty="0" smtClean="0"/>
          </a:p>
          <a:p>
            <a:r>
              <a:rPr lang="en-US" baseline="0" dirty="0" smtClean="0"/>
              <a:t>The reason these comparisons are relevant is because all institutions reporting through CAUBO must report the same expenditures in the same buckets.  So while we don’t know any one institution’s specific spend on teaching as a percentage of budget, these roll-ups are still apples-to-apples comparisons.  Where most institutions spend the highest percentage of their budget on the activity of teaching, its fair to say that the comparison is a relevant and that TRU invests in teaching near the top end of the comparison pool.</a:t>
            </a:r>
            <a:endParaRPr lang="en-US" dirty="0"/>
          </a:p>
        </p:txBody>
      </p:sp>
      <p:sp>
        <p:nvSpPr>
          <p:cNvPr id="4" name="Slide Number Placeholder 3"/>
          <p:cNvSpPr>
            <a:spLocks noGrp="1"/>
          </p:cNvSpPr>
          <p:nvPr>
            <p:ph type="sldNum" sz="quarter" idx="10"/>
          </p:nvPr>
        </p:nvSpPr>
        <p:spPr/>
        <p:txBody>
          <a:bodyPr/>
          <a:lstStyle/>
          <a:p>
            <a:fld id="{A5C7A572-3B00-473C-A6FC-FA0853A6AF2B}" type="slidenum">
              <a:rPr lang="en-US" smtClean="0"/>
              <a:t>11</a:t>
            </a:fld>
            <a:endParaRPr lang="en-US"/>
          </a:p>
        </p:txBody>
      </p:sp>
    </p:spTree>
    <p:extLst>
      <p:ext uri="{BB962C8B-B14F-4D97-AF65-F5344CB8AC3E}">
        <p14:creationId xmlns:p14="http://schemas.microsoft.com/office/powerpoint/2010/main" val="3454814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contrast,</a:t>
            </a:r>
            <a:r>
              <a:rPr lang="en-US" baseline="0" dirty="0" smtClean="0"/>
              <a:t> our spending on administration (e.g. non-academic administrative </a:t>
            </a:r>
            <a:r>
              <a:rPr lang="en-US" baseline="0" dirty="0" err="1" smtClean="0"/>
              <a:t>labour</a:t>
            </a:r>
            <a:r>
              <a:rPr lang="en-US" baseline="0" dirty="0" smtClean="0"/>
              <a:t>; financing costs; training and development, </a:t>
            </a:r>
            <a:r>
              <a:rPr lang="en-US" baseline="0" dirty="0" err="1" smtClean="0"/>
              <a:t>etc</a:t>
            </a:r>
            <a:r>
              <a:rPr lang="en-US" baseline="0" dirty="0" smtClean="0"/>
              <a:t>) is the third lowest in this comparative group.</a:t>
            </a:r>
            <a:endParaRPr lang="en-US" dirty="0"/>
          </a:p>
        </p:txBody>
      </p:sp>
      <p:sp>
        <p:nvSpPr>
          <p:cNvPr id="4" name="Slide Number Placeholder 3"/>
          <p:cNvSpPr>
            <a:spLocks noGrp="1"/>
          </p:cNvSpPr>
          <p:nvPr>
            <p:ph type="sldNum" sz="quarter" idx="10"/>
          </p:nvPr>
        </p:nvSpPr>
        <p:spPr/>
        <p:txBody>
          <a:bodyPr/>
          <a:lstStyle/>
          <a:p>
            <a:fld id="{A5C7A572-3B00-473C-A6FC-FA0853A6AF2B}" type="slidenum">
              <a:rPr lang="en-US" smtClean="0"/>
              <a:t>12</a:t>
            </a:fld>
            <a:endParaRPr lang="en-US"/>
          </a:p>
        </p:txBody>
      </p:sp>
    </p:spTree>
    <p:extLst>
      <p:ext uri="{BB962C8B-B14F-4D97-AF65-F5344CB8AC3E}">
        <p14:creationId xmlns:p14="http://schemas.microsoft.com/office/powerpoint/2010/main" val="231774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we include costs associated with open learning, which is heavy administratively our percentage spend on academics decreases</a:t>
            </a:r>
            <a:r>
              <a:rPr lang="en-US" baseline="0" dirty="0" smtClean="0"/>
              <a:t> – we’re still the highest ranked RUCBC university but we’re just slightly under 3 of the teaching universities in the province.</a:t>
            </a:r>
            <a:endParaRPr lang="en-US" dirty="0"/>
          </a:p>
        </p:txBody>
      </p:sp>
      <p:sp>
        <p:nvSpPr>
          <p:cNvPr id="4" name="Slide Number Placeholder 3"/>
          <p:cNvSpPr>
            <a:spLocks noGrp="1"/>
          </p:cNvSpPr>
          <p:nvPr>
            <p:ph type="sldNum" sz="quarter" idx="10"/>
          </p:nvPr>
        </p:nvSpPr>
        <p:spPr/>
        <p:txBody>
          <a:bodyPr/>
          <a:lstStyle/>
          <a:p>
            <a:fld id="{A5C7A572-3B00-473C-A6FC-FA0853A6AF2B}" type="slidenum">
              <a:rPr lang="en-US" smtClean="0"/>
              <a:t>13</a:t>
            </a:fld>
            <a:endParaRPr lang="en-US"/>
          </a:p>
        </p:txBody>
      </p:sp>
    </p:spTree>
    <p:extLst>
      <p:ext uri="{BB962C8B-B14F-4D97-AF65-F5344CB8AC3E}">
        <p14:creationId xmlns:p14="http://schemas.microsoft.com/office/powerpoint/2010/main" val="2681490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if we include open learning, our overall</a:t>
            </a:r>
            <a:r>
              <a:rPr lang="en-US" baseline="0" dirty="0" smtClean="0"/>
              <a:t> administrative spend increases slightly ranking us about middle of the pack.  </a:t>
            </a:r>
            <a:endParaRPr lang="en-US" dirty="0"/>
          </a:p>
        </p:txBody>
      </p:sp>
      <p:sp>
        <p:nvSpPr>
          <p:cNvPr id="4" name="Slide Number Placeholder 3"/>
          <p:cNvSpPr>
            <a:spLocks noGrp="1"/>
          </p:cNvSpPr>
          <p:nvPr>
            <p:ph type="sldNum" sz="quarter" idx="10"/>
          </p:nvPr>
        </p:nvSpPr>
        <p:spPr/>
        <p:txBody>
          <a:bodyPr/>
          <a:lstStyle/>
          <a:p>
            <a:fld id="{A5C7A572-3B00-473C-A6FC-FA0853A6AF2B}" type="slidenum">
              <a:rPr lang="en-US" smtClean="0"/>
              <a:t>14</a:t>
            </a:fld>
            <a:endParaRPr lang="en-US"/>
          </a:p>
        </p:txBody>
      </p:sp>
    </p:spTree>
    <p:extLst>
      <p:ext uri="{BB962C8B-B14F-4D97-AF65-F5344CB8AC3E}">
        <p14:creationId xmlns:p14="http://schemas.microsoft.com/office/powerpoint/2010/main" val="2681490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So if you consider our academic expenditures; its not surprising that</a:t>
            </a:r>
            <a:r>
              <a:rPr lang="en-US" sz="1800" baseline="0" dirty="0" smtClean="0"/>
              <a:t> our average class sizes have consistently remained low.  This data, taken from the Fall 2013 Space Utilization report shows that in 2013, first and second year classes averaged a class size of 23; and upper year classes averaged a class size of 19.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mn-lt"/>
                <a:ea typeface="+mn-ea"/>
                <a:cs typeface="+mn-cs"/>
              </a:rPr>
              <a:t>I</a:t>
            </a:r>
            <a:r>
              <a:rPr lang="en-US" sz="1800" kern="1200" baseline="0" dirty="0" smtClean="0">
                <a:solidFill>
                  <a:schemeClr val="tx1"/>
                </a:solidFill>
                <a:effectLst/>
                <a:latin typeface="+mn-lt"/>
                <a:ea typeface="+mn-ea"/>
                <a:cs typeface="+mn-cs"/>
              </a:rPr>
              <a:t> should note t</a:t>
            </a:r>
            <a:r>
              <a:rPr lang="en-US" sz="1800" kern="1200" dirty="0" smtClean="0">
                <a:solidFill>
                  <a:schemeClr val="tx1"/>
                </a:solidFill>
                <a:effectLst/>
                <a:latin typeface="+mn-lt"/>
                <a:ea typeface="+mn-ea"/>
                <a:cs typeface="+mn-cs"/>
              </a:rPr>
              <a:t>hese are academic class sizes so it excludes developmental and trades activity.  For trades the maximum class sizes range from 16 to 18.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800" dirty="0" smtClean="0"/>
          </a:p>
          <a:p>
            <a:endParaRPr lang="en-US" sz="1800" dirty="0" smtClean="0"/>
          </a:p>
        </p:txBody>
      </p:sp>
      <p:sp>
        <p:nvSpPr>
          <p:cNvPr id="4" name="Slide Number Placeholder 3"/>
          <p:cNvSpPr>
            <a:spLocks noGrp="1"/>
          </p:cNvSpPr>
          <p:nvPr>
            <p:ph type="sldNum" sz="quarter" idx="10"/>
          </p:nvPr>
        </p:nvSpPr>
        <p:spPr/>
        <p:txBody>
          <a:bodyPr/>
          <a:lstStyle/>
          <a:p>
            <a:fld id="{A5C7A572-3B00-473C-A6FC-FA0853A6AF2B}" type="slidenum">
              <a:rPr lang="en-US" smtClean="0"/>
              <a:t>16</a:t>
            </a:fld>
            <a:endParaRPr lang="en-US"/>
          </a:p>
        </p:txBody>
      </p:sp>
    </p:spTree>
    <p:extLst>
      <p:ext uri="{BB962C8B-B14F-4D97-AF65-F5344CB8AC3E}">
        <p14:creationId xmlns:p14="http://schemas.microsoft.com/office/powerpoint/2010/main" val="2774927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Considering the average class sizes of 23</a:t>
            </a:r>
            <a:r>
              <a:rPr lang="en-US" sz="1800" baseline="0" dirty="0" smtClean="0"/>
              <a:t> for lower year and 19 for upper year; its interesting to note that the average class size falls into the “small class” category.  </a:t>
            </a:r>
          </a:p>
          <a:p>
            <a:endParaRPr lang="en-US" sz="1800" baseline="0" dirty="0" smtClean="0"/>
          </a:p>
          <a:p>
            <a:r>
              <a:rPr lang="en-US" sz="1800" baseline="0" dirty="0" smtClean="0"/>
              <a:t>You can see the definition of small; medium and large classes in the legend below the graph.</a:t>
            </a:r>
          </a:p>
          <a:p>
            <a:endParaRPr lang="en-US" sz="1800" baseline="0" dirty="0" smtClean="0"/>
          </a:p>
          <a:p>
            <a:r>
              <a:rPr lang="en-US" sz="1800" baseline="0" dirty="0" smtClean="0"/>
              <a:t>What this means is that not only are the majority of our classes in the small category (less than 30); but the average class sizes of 23 and 19 are considerably lower than the small category cap of 29.  Given that 36% of our classes are of the medium variety, and 9% are of the large variety, for average class sizes to be 23 and 19 in fall 2013 indicates that there are numerous sections considerably smaller than those averages.</a:t>
            </a:r>
          </a:p>
          <a:p>
            <a:endParaRPr lang="en-US" sz="1800" baseline="0" dirty="0" smtClean="0"/>
          </a:p>
          <a:p>
            <a:r>
              <a:rPr lang="en-US" sz="1800" baseline="0" dirty="0" smtClean="0"/>
              <a:t>What is also important to note is that by and large, the distribution of class sizes has not changed significantly since 2009.  </a:t>
            </a:r>
            <a:endParaRPr lang="en-US" sz="1800" dirty="0"/>
          </a:p>
        </p:txBody>
      </p:sp>
      <p:sp>
        <p:nvSpPr>
          <p:cNvPr id="4" name="Slide Number Placeholder 3"/>
          <p:cNvSpPr>
            <a:spLocks noGrp="1"/>
          </p:cNvSpPr>
          <p:nvPr>
            <p:ph type="sldNum" sz="quarter" idx="10"/>
          </p:nvPr>
        </p:nvSpPr>
        <p:spPr/>
        <p:txBody>
          <a:bodyPr/>
          <a:lstStyle/>
          <a:p>
            <a:fld id="{A5C7A572-3B00-473C-A6FC-FA0853A6AF2B}" type="slidenum">
              <a:rPr lang="en-US" smtClean="0"/>
              <a:t>17</a:t>
            </a:fld>
            <a:endParaRPr lang="en-US"/>
          </a:p>
        </p:txBody>
      </p:sp>
    </p:spTree>
    <p:extLst>
      <p:ext uri="{BB962C8B-B14F-4D97-AF65-F5344CB8AC3E}">
        <p14:creationId xmlns:p14="http://schemas.microsoft.com/office/powerpoint/2010/main" val="1414140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A572-3B00-473C-A6FC-FA0853A6AF2B}" type="slidenum">
              <a:rPr lang="en-US" smtClean="0"/>
              <a:t>18</a:t>
            </a:fld>
            <a:endParaRPr lang="en-US"/>
          </a:p>
        </p:txBody>
      </p:sp>
    </p:spTree>
    <p:extLst>
      <p:ext uri="{BB962C8B-B14F-4D97-AF65-F5344CB8AC3E}">
        <p14:creationId xmlns:p14="http://schemas.microsoft.com/office/powerpoint/2010/main" val="2681490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So lets move to our biggest</a:t>
            </a:r>
            <a:r>
              <a:rPr lang="en-US" sz="1800" baseline="0" dirty="0" smtClean="0"/>
              <a:t> expense category – employee costs.</a:t>
            </a:r>
          </a:p>
          <a:p>
            <a:endParaRPr lang="en-US" sz="1800" baseline="0" dirty="0" smtClean="0"/>
          </a:p>
          <a:p>
            <a:r>
              <a:rPr lang="en-US" sz="1800" baseline="0" dirty="0" smtClean="0"/>
              <a:t>The chart shows the trend of employee costs in each employment category.  What we see is that the costs are steadily increasing in every employment class even though on-campus enrolments are declining.  In 5 years, TRUFA costs have increased by $6.3M; Exempt by $4.5M; CUPE by $4.5M and TRUOLFA by $2M.  </a:t>
            </a:r>
          </a:p>
          <a:p>
            <a:endParaRPr lang="en-US" sz="1800" baseline="0" dirty="0" smtClean="0"/>
          </a:p>
          <a:p>
            <a:r>
              <a:rPr lang="en-US" sz="1800" baseline="0" dirty="0" smtClean="0"/>
              <a:t>At the same time we’ve seen on-campus enrolments drop by 2,027 enrolments; while on-line has increased its enrolments by 5000 enrolments.  </a:t>
            </a:r>
          </a:p>
          <a:p>
            <a:endParaRPr lang="en-US" sz="1800" baseline="0" dirty="0" smtClean="0"/>
          </a:p>
          <a:p>
            <a:r>
              <a:rPr lang="en-US" sz="1800" baseline="0" dirty="0" smtClean="0"/>
              <a:t>In 2014, the total salary cost to teach 1 on-campus enrolment was $892 and the average cost to teach 1 on-line enrolment was $233.  Of course, you need to back out of that the TRUFA development costs and trades costs which aren’t captured in our academic enrolments.  If you did, that number would be more like $700/OC enrolment</a:t>
            </a:r>
          </a:p>
          <a:p>
            <a:endParaRPr lang="en-US" sz="1800" baseline="0" dirty="0" smtClean="0"/>
          </a:p>
          <a:p>
            <a:r>
              <a:rPr lang="en-US" sz="1800" baseline="0" dirty="0" smtClean="0"/>
              <a:t>This is not sustainable in an environment where our enrolments are not increasing as fast as our costs..</a:t>
            </a:r>
          </a:p>
          <a:p>
            <a:endParaRPr lang="en-US" sz="1800" baseline="0" dirty="0" smtClean="0"/>
          </a:p>
          <a:p>
            <a:r>
              <a:rPr lang="en-US" sz="1800" baseline="0" dirty="0" smtClean="0"/>
              <a:t>So lets look at this data another way.  </a:t>
            </a:r>
            <a:endParaRPr lang="en-US" sz="1800" dirty="0" smtClean="0"/>
          </a:p>
          <a:p>
            <a:endParaRPr lang="en-US" sz="1800" dirty="0" smtClean="0"/>
          </a:p>
        </p:txBody>
      </p:sp>
      <p:sp>
        <p:nvSpPr>
          <p:cNvPr id="4" name="Slide Number Placeholder 3"/>
          <p:cNvSpPr>
            <a:spLocks noGrp="1"/>
          </p:cNvSpPr>
          <p:nvPr>
            <p:ph type="sldNum" sz="quarter" idx="10"/>
          </p:nvPr>
        </p:nvSpPr>
        <p:spPr/>
        <p:txBody>
          <a:bodyPr/>
          <a:lstStyle/>
          <a:p>
            <a:fld id="{A5C7A572-3B00-473C-A6FC-FA0853A6AF2B}" type="slidenum">
              <a:rPr lang="en-US" smtClean="0"/>
              <a:t>19</a:t>
            </a:fld>
            <a:endParaRPr lang="en-US"/>
          </a:p>
        </p:txBody>
      </p:sp>
    </p:spTree>
    <p:extLst>
      <p:ext uri="{BB962C8B-B14F-4D97-AF65-F5344CB8AC3E}">
        <p14:creationId xmlns:p14="http://schemas.microsoft.com/office/powerpoint/2010/main" val="26814907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Some of you may recall this article from the Kamloops Daily news</a:t>
            </a:r>
            <a:r>
              <a:rPr lang="en-US" sz="1800" baseline="0" dirty="0" smtClean="0"/>
              <a:t> of March 17, 2014.  The gist of the article was how administrative spending had gotten out of hand and the University was stockpiling surpluses at the expense of teaching and quality.  The graph depicts, to the best of our knowledge, growth of the exempt (or admin) employee category.  This graph only showed salary costs…the graph I showed you previously was much bigger because it included total compensation.  </a:t>
            </a:r>
          </a:p>
          <a:p>
            <a:endParaRPr lang="en-US" sz="1800" baseline="0" dirty="0" smtClean="0"/>
          </a:p>
          <a:p>
            <a:r>
              <a:rPr lang="en-US" sz="1800" baseline="0" dirty="0" smtClean="0"/>
              <a:t>So in thinking about the caption – a period of “dramatic”, disproportionate, unsustainable growth”, I had to ask myself…is it?</a:t>
            </a:r>
            <a:endParaRPr lang="en-US" sz="1800" dirty="0" smtClean="0"/>
          </a:p>
          <a:p>
            <a:endParaRPr lang="en-US" sz="1800" dirty="0" smtClean="0"/>
          </a:p>
        </p:txBody>
      </p:sp>
      <p:sp>
        <p:nvSpPr>
          <p:cNvPr id="4" name="Slide Number Placeholder 3"/>
          <p:cNvSpPr>
            <a:spLocks noGrp="1"/>
          </p:cNvSpPr>
          <p:nvPr>
            <p:ph type="sldNum" sz="quarter" idx="10"/>
          </p:nvPr>
        </p:nvSpPr>
        <p:spPr/>
        <p:txBody>
          <a:bodyPr/>
          <a:lstStyle/>
          <a:p>
            <a:fld id="{A5C7A572-3B00-473C-A6FC-FA0853A6AF2B}" type="slidenum">
              <a:rPr lang="en-US" smtClean="0"/>
              <a:t>20</a:t>
            </a:fld>
            <a:endParaRPr lang="en-US"/>
          </a:p>
        </p:txBody>
      </p:sp>
    </p:spTree>
    <p:extLst>
      <p:ext uri="{BB962C8B-B14F-4D97-AF65-F5344CB8AC3E}">
        <p14:creationId xmlns:p14="http://schemas.microsoft.com/office/powerpoint/2010/main" val="2681490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graph</a:t>
            </a:r>
            <a:r>
              <a:rPr lang="en-US" baseline="0" dirty="0" smtClean="0"/>
              <a:t> I showed you from the Kamloops this week, correlates specifically to the excluded category as seen here.  </a:t>
            </a:r>
            <a:endParaRPr lang="en-US" dirty="0" smtClean="0"/>
          </a:p>
        </p:txBody>
      </p:sp>
      <p:sp>
        <p:nvSpPr>
          <p:cNvPr id="4" name="Slide Number Placeholder 3"/>
          <p:cNvSpPr>
            <a:spLocks noGrp="1"/>
          </p:cNvSpPr>
          <p:nvPr>
            <p:ph type="sldNum" sz="quarter" idx="10"/>
          </p:nvPr>
        </p:nvSpPr>
        <p:spPr/>
        <p:txBody>
          <a:bodyPr/>
          <a:lstStyle/>
          <a:p>
            <a:fld id="{A5C7A572-3B00-473C-A6FC-FA0853A6AF2B}" type="slidenum">
              <a:rPr lang="en-US" smtClean="0"/>
              <a:t>21</a:t>
            </a:fld>
            <a:endParaRPr lang="en-US"/>
          </a:p>
        </p:txBody>
      </p:sp>
    </p:spTree>
    <p:extLst>
      <p:ext uri="{BB962C8B-B14F-4D97-AF65-F5344CB8AC3E}">
        <p14:creationId xmlns:p14="http://schemas.microsoft.com/office/powerpoint/2010/main" val="2681490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Introduce</a:t>
            </a:r>
            <a:r>
              <a:rPr lang="en-US" sz="1800" baseline="0" dirty="0" smtClean="0"/>
              <a:t> Paul, Dina and </a:t>
            </a:r>
            <a:r>
              <a:rPr lang="en-US" sz="1800" baseline="0" dirty="0" err="1" smtClean="0"/>
              <a:t>Analjit</a:t>
            </a:r>
            <a:endParaRPr lang="en-US" sz="1800" dirty="0" smtClean="0"/>
          </a:p>
          <a:p>
            <a:r>
              <a:rPr lang="en-US" sz="1800" dirty="0" smtClean="0"/>
              <a:t>Acknowledge</a:t>
            </a:r>
            <a:r>
              <a:rPr lang="en-US" sz="1800" baseline="0" dirty="0" smtClean="0"/>
              <a:t> BMRSA Sub-Committee</a:t>
            </a:r>
          </a:p>
          <a:p>
            <a:r>
              <a:rPr lang="en-US" sz="1800" baseline="0" dirty="0" smtClean="0"/>
              <a:t>Acknowledge feedback from consultations with BCOS, the Deans, TRUSU, the Board, the Senate and various community members who have submitted their ideas or comments – all leads to making the process more robust</a:t>
            </a:r>
          </a:p>
          <a:p>
            <a:r>
              <a:rPr lang="en-US" sz="1800" baseline="0" dirty="0" smtClean="0"/>
              <a:t>Acknowledge work of Finance and </a:t>
            </a:r>
            <a:r>
              <a:rPr lang="en-US" sz="1800" baseline="0" dirty="0" err="1" smtClean="0"/>
              <a:t>MarComm</a:t>
            </a:r>
            <a:r>
              <a:rPr lang="en-US" sz="1800" baseline="0" dirty="0" smtClean="0"/>
              <a:t> in the production of the data and the deck</a:t>
            </a:r>
          </a:p>
          <a:p>
            <a:endParaRPr lang="en-US" sz="1800" baseline="0" dirty="0" smtClean="0"/>
          </a:p>
          <a:p>
            <a:r>
              <a:rPr lang="en-US" sz="1800" baseline="0" dirty="0" smtClean="0"/>
              <a:t>Context Setting:</a:t>
            </a:r>
          </a:p>
          <a:p>
            <a:pPr marL="171450" indent="-171450">
              <a:buFontTx/>
              <a:buChar char="-"/>
            </a:pPr>
            <a:r>
              <a:rPr lang="en-US" sz="1800" baseline="0" dirty="0" smtClean="0"/>
              <a:t>While the presentation has evolved since we first did it in January, I decided to add a contextual piece to the front end.  So before we get to the guts of the proposed budget methodology, I’d like to walk the community through some key facts and figures.</a:t>
            </a:r>
          </a:p>
          <a:p>
            <a:pPr marL="171450" indent="-171450">
              <a:buFontTx/>
              <a:buChar char="-"/>
            </a:pPr>
            <a:r>
              <a:rPr lang="en-US" sz="1800" baseline="0" dirty="0" smtClean="0"/>
              <a:t>In this presentation, I’m gong to try not to take a specific position on any key issue.   What I’m about to walk you through I do so without prejudice, spin or opinion for the most part.  Some of the trends are interesting, some are surprising and some are as we’d expect them to be.  This presentation will be available on the web afterwards so you’ll be free to go back and review the data as you see fit.  </a:t>
            </a:r>
          </a:p>
          <a:p>
            <a:pPr marL="171450" indent="-171450">
              <a:buFontTx/>
              <a:buChar char="-"/>
            </a:pPr>
            <a:r>
              <a:rPr lang="en-US" sz="1800" baseline="0" dirty="0" smtClean="0"/>
              <a:t>I’m doing this in the spirit of transparency and accountability and I think it’s a valuable exercise to go through as an institution so that going forward, we can have discussions that are fact based and accurate.</a:t>
            </a:r>
            <a:endParaRPr lang="en-US" sz="1800" dirty="0"/>
          </a:p>
        </p:txBody>
      </p:sp>
      <p:sp>
        <p:nvSpPr>
          <p:cNvPr id="4" name="Slide Number Placeholder 3"/>
          <p:cNvSpPr>
            <a:spLocks noGrp="1"/>
          </p:cNvSpPr>
          <p:nvPr>
            <p:ph type="sldNum" sz="quarter" idx="10"/>
          </p:nvPr>
        </p:nvSpPr>
        <p:spPr/>
        <p:txBody>
          <a:bodyPr/>
          <a:lstStyle/>
          <a:p>
            <a:fld id="{A5C7A572-3B00-473C-A6FC-FA0853A6AF2B}" type="slidenum">
              <a:rPr lang="en-US" smtClean="0"/>
              <a:t>2</a:t>
            </a:fld>
            <a:endParaRPr lang="en-US"/>
          </a:p>
        </p:txBody>
      </p:sp>
    </p:spTree>
    <p:extLst>
      <p:ext uri="{BB962C8B-B14F-4D97-AF65-F5344CB8AC3E}">
        <p14:creationId xmlns:p14="http://schemas.microsoft.com/office/powerpoint/2010/main" val="3551773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So let’s answer the dramatic, disproportionate</a:t>
            </a:r>
            <a:r>
              <a:rPr lang="en-US" sz="1800" baseline="0" dirty="0" smtClean="0"/>
              <a:t>, unsustainable growth question.  </a:t>
            </a:r>
            <a:r>
              <a:rPr lang="en-US" sz="1800" dirty="0" smtClean="0"/>
              <a:t>This table shows the %</a:t>
            </a:r>
            <a:r>
              <a:rPr lang="en-US" sz="1800" baseline="0" dirty="0" smtClean="0"/>
              <a:t> of total compensation spent in each of the employment classes.  </a:t>
            </a:r>
          </a:p>
          <a:p>
            <a:endParaRPr lang="en-US" sz="1800" baseline="0" dirty="0" smtClean="0"/>
          </a:p>
          <a:p>
            <a:r>
              <a:rPr lang="en-US" sz="1800" baseline="0" dirty="0" smtClean="0"/>
              <a:t>You’ll see since 2010, the exempt category has increased by 1.4%; CUPE has increased by 0.2% and TRUOLFA has increased by 1.3%.  During that same period, total spending as a percentage of compensation budget has decreased by 3.0% in TRUFA.</a:t>
            </a:r>
          </a:p>
          <a:p>
            <a:endParaRPr lang="en-US" sz="1800" baseline="0" dirty="0" smtClean="0"/>
          </a:p>
          <a:p>
            <a:r>
              <a:rPr lang="en-US" sz="1800" baseline="0" dirty="0" smtClean="0"/>
              <a:t>If you take the universities teaching costs as an aggregate, you’ll see that the % spent on teaching has declined slightly by 1.7% and the increases in non-teaching have increased by the corresponding amount.  But again, in real dollar terms, all employee categories have increased.</a:t>
            </a:r>
          </a:p>
          <a:p>
            <a:endParaRPr lang="en-US" sz="1800" baseline="0" dirty="0" smtClean="0"/>
          </a:p>
          <a:p>
            <a:r>
              <a:rPr lang="en-US" sz="1800" baseline="0" dirty="0" smtClean="0"/>
              <a:t>Is this dramatic…no.  Is it disproportionate – no.  Actual dollars spent in each employee class have increased whereas the amounts spent as a percentage of budgets have changed only slightly so there’s nothing dramatic or disproportionate in any of these findings.  However, with respect to the question of sustainable, given how our enrolments are trending, these trends are not sustainable and we need to really begin to question our costs in all areas of the university.</a:t>
            </a:r>
            <a:endParaRPr lang="en-US" sz="1800" dirty="0" smtClean="0"/>
          </a:p>
        </p:txBody>
      </p:sp>
      <p:sp>
        <p:nvSpPr>
          <p:cNvPr id="4" name="Slide Number Placeholder 3"/>
          <p:cNvSpPr>
            <a:spLocks noGrp="1"/>
          </p:cNvSpPr>
          <p:nvPr>
            <p:ph type="sldNum" sz="quarter" idx="10"/>
          </p:nvPr>
        </p:nvSpPr>
        <p:spPr/>
        <p:txBody>
          <a:bodyPr/>
          <a:lstStyle/>
          <a:p>
            <a:fld id="{A5C7A572-3B00-473C-A6FC-FA0853A6AF2B}" type="slidenum">
              <a:rPr lang="en-US" smtClean="0"/>
              <a:t>22</a:t>
            </a:fld>
            <a:endParaRPr lang="en-US"/>
          </a:p>
        </p:txBody>
      </p:sp>
    </p:spTree>
    <p:extLst>
      <p:ext uri="{BB962C8B-B14F-4D97-AF65-F5344CB8AC3E}">
        <p14:creationId xmlns:p14="http://schemas.microsoft.com/office/powerpoint/2010/main" val="2681490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aseline="0" dirty="0" smtClean="0"/>
              <a:t>We’ve looked at the proportions from a financial perspective so lets explore them from an employee headcount perspective.  </a:t>
            </a:r>
          </a:p>
          <a:p>
            <a:endParaRPr lang="en-US" sz="1800" baseline="0" dirty="0" smtClean="0"/>
          </a:p>
          <a:p>
            <a:r>
              <a:rPr lang="en-US" sz="1800" baseline="0" dirty="0" smtClean="0"/>
              <a:t>Is this dramatic…no.  Is it disproportionate – no.  Actual dollars spent in each employee class have increased whereas the amounts spent as a percentage of budgets have changed only slightly so there’s nothing dramatic or disproportionate in any of these findings.  However, with respect to the question of sustainable, given how our enrolments are trending, these trends are not sustainable and we need to really begin to question our costs in all areas of the university.</a:t>
            </a:r>
            <a:endParaRPr lang="en-US" sz="1800" dirty="0" smtClean="0"/>
          </a:p>
        </p:txBody>
      </p:sp>
      <p:sp>
        <p:nvSpPr>
          <p:cNvPr id="4" name="Slide Number Placeholder 3"/>
          <p:cNvSpPr>
            <a:spLocks noGrp="1"/>
          </p:cNvSpPr>
          <p:nvPr>
            <p:ph type="sldNum" sz="quarter" idx="10"/>
          </p:nvPr>
        </p:nvSpPr>
        <p:spPr/>
        <p:txBody>
          <a:bodyPr/>
          <a:lstStyle/>
          <a:p>
            <a:fld id="{A5C7A572-3B00-473C-A6FC-FA0853A6AF2B}" type="slidenum">
              <a:rPr lang="en-US" smtClean="0"/>
              <a:t>23</a:t>
            </a:fld>
            <a:endParaRPr lang="en-US"/>
          </a:p>
        </p:txBody>
      </p:sp>
    </p:spTree>
    <p:extLst>
      <p:ext uri="{BB962C8B-B14F-4D97-AF65-F5344CB8AC3E}">
        <p14:creationId xmlns:p14="http://schemas.microsoft.com/office/powerpoint/2010/main" val="26814907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One other</a:t>
            </a:r>
            <a:r>
              <a:rPr lang="en-US" sz="1800" baseline="0" dirty="0" smtClean="0"/>
              <a:t> quick observation that was made when we did the analysis is that we took the total compensation for the exempt category and we graphed the costs of the employees based on where they were assigned.  </a:t>
            </a:r>
            <a:endParaRPr lang="en-US" sz="1800" dirty="0" smtClean="0"/>
          </a:p>
          <a:p>
            <a:endParaRPr lang="en-US" sz="1800" dirty="0" smtClean="0"/>
          </a:p>
          <a:p>
            <a:r>
              <a:rPr lang="en-US" sz="1800" dirty="0" smtClean="0"/>
              <a:t>So you can see that we’ve split</a:t>
            </a:r>
            <a:r>
              <a:rPr lang="en-US" sz="1800" baseline="0" dirty="0" smtClean="0"/>
              <a:t> out the academic divisions (which includes library, student services, </a:t>
            </a:r>
            <a:r>
              <a:rPr lang="en-US" sz="1800" baseline="0" dirty="0" err="1" smtClean="0"/>
              <a:t>reg</a:t>
            </a:r>
            <a:r>
              <a:rPr lang="en-US" sz="1800" baseline="0" dirty="0" smtClean="0"/>
              <a:t> office, faculties, provost, </a:t>
            </a:r>
            <a:r>
              <a:rPr lang="en-US" sz="1800" baseline="0" dirty="0" err="1" smtClean="0"/>
              <a:t>etc</a:t>
            </a:r>
            <a:r>
              <a:rPr lang="en-US" sz="1800" baseline="0" dirty="0" smtClean="0"/>
              <a:t>) open learning division, law, etc.</a:t>
            </a:r>
          </a:p>
          <a:p>
            <a:endParaRPr lang="en-US" sz="1800" baseline="0" dirty="0" smtClean="0"/>
          </a:p>
          <a:p>
            <a:r>
              <a:rPr lang="en-US" sz="1800" baseline="0" dirty="0" smtClean="0"/>
              <a:t>What’s interesting is you can see a distinct change in spending </a:t>
            </a:r>
            <a:r>
              <a:rPr lang="en-US" sz="1800" baseline="0" dirty="0" err="1" smtClean="0"/>
              <a:t>behaviour</a:t>
            </a:r>
            <a:r>
              <a:rPr lang="en-US" sz="1800" baseline="0" dirty="0" smtClean="0"/>
              <a:t> at the time of the current budget methodology was installed.  What happened here is that the operating budget of the administrative units were increased and budget managers spent to the level of those increases and basically maintained that level of spend over time since their budgets didn’t change substantially.  On the academic side, we see a steady increase in administrative spending because Deans now had the ability to spend as their tuition revenues grew.  There are other factors here of course but the timing of this change in spending patterns is really interesting and in some ways speaks to how the current budget methodology gave budget manager the ability to spend on whatever they felt was important because they had the resources to do so. </a:t>
            </a:r>
            <a:endParaRPr lang="en-US" sz="1800" dirty="0"/>
          </a:p>
        </p:txBody>
      </p:sp>
      <p:sp>
        <p:nvSpPr>
          <p:cNvPr id="4" name="Slide Number Placeholder 3"/>
          <p:cNvSpPr>
            <a:spLocks noGrp="1"/>
          </p:cNvSpPr>
          <p:nvPr>
            <p:ph type="sldNum" sz="quarter" idx="10"/>
          </p:nvPr>
        </p:nvSpPr>
        <p:spPr/>
        <p:txBody>
          <a:bodyPr/>
          <a:lstStyle/>
          <a:p>
            <a:fld id="{A5C7A572-3B00-473C-A6FC-FA0853A6AF2B}" type="slidenum">
              <a:rPr lang="en-US" smtClean="0"/>
              <a:t>24</a:t>
            </a:fld>
            <a:endParaRPr lang="en-US"/>
          </a:p>
        </p:txBody>
      </p:sp>
    </p:spTree>
    <p:extLst>
      <p:ext uri="{BB962C8B-B14F-4D97-AF65-F5344CB8AC3E}">
        <p14:creationId xmlns:p14="http://schemas.microsoft.com/office/powerpoint/2010/main" val="26814907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This chart shows how the average salary</a:t>
            </a:r>
            <a:r>
              <a:rPr lang="en-US" sz="1800" baseline="0" dirty="0" smtClean="0"/>
              <a:t> of an employee in each category has changed over the past 5 years.</a:t>
            </a:r>
          </a:p>
          <a:p>
            <a:endParaRPr lang="en-US" sz="1800" baseline="0" dirty="0" smtClean="0"/>
          </a:p>
          <a:p>
            <a:r>
              <a:rPr lang="en-US" sz="1800" baseline="0" dirty="0" smtClean="0"/>
              <a:t>Taken together, the average salary of all employees has increase 9.85% since 2010.</a:t>
            </a:r>
          </a:p>
          <a:p>
            <a:endParaRPr lang="en-US" sz="1800" baseline="0" dirty="0" smtClean="0"/>
          </a:p>
          <a:p>
            <a:r>
              <a:rPr lang="en-US" sz="1800" baseline="0" dirty="0" smtClean="0"/>
              <a:t>By employee category; the average exempt salary has increased by 7%; the average TRUFA salary increased by 11%; the average CUPE salary increased by 10% and the average TRUOLFA salary increased by 13%</a:t>
            </a:r>
            <a:endParaRPr lang="en-US" sz="1800" dirty="0"/>
          </a:p>
        </p:txBody>
      </p:sp>
      <p:sp>
        <p:nvSpPr>
          <p:cNvPr id="4" name="Slide Number Placeholder 3"/>
          <p:cNvSpPr>
            <a:spLocks noGrp="1"/>
          </p:cNvSpPr>
          <p:nvPr>
            <p:ph type="sldNum" sz="quarter" idx="10"/>
          </p:nvPr>
        </p:nvSpPr>
        <p:spPr/>
        <p:txBody>
          <a:bodyPr/>
          <a:lstStyle/>
          <a:p>
            <a:fld id="{A5C7A572-3B00-473C-A6FC-FA0853A6AF2B}" type="slidenum">
              <a:rPr lang="en-US" smtClean="0"/>
              <a:t>25</a:t>
            </a:fld>
            <a:endParaRPr lang="en-US"/>
          </a:p>
        </p:txBody>
      </p:sp>
    </p:spTree>
    <p:extLst>
      <p:ext uri="{BB962C8B-B14F-4D97-AF65-F5344CB8AC3E}">
        <p14:creationId xmlns:p14="http://schemas.microsoft.com/office/powerpoint/2010/main" val="26814907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When you look at the employee category collective agreement increases; the previous slide begins</a:t>
            </a:r>
            <a:r>
              <a:rPr lang="en-US" sz="1800" baseline="0" dirty="0" smtClean="0"/>
              <a:t> to make more sense.  </a:t>
            </a:r>
            <a:endParaRPr lang="en-US" sz="1800" dirty="0"/>
          </a:p>
        </p:txBody>
      </p:sp>
      <p:sp>
        <p:nvSpPr>
          <p:cNvPr id="4" name="Slide Number Placeholder 3"/>
          <p:cNvSpPr>
            <a:spLocks noGrp="1"/>
          </p:cNvSpPr>
          <p:nvPr>
            <p:ph type="sldNum" sz="quarter" idx="10"/>
          </p:nvPr>
        </p:nvSpPr>
        <p:spPr/>
        <p:txBody>
          <a:bodyPr/>
          <a:lstStyle/>
          <a:p>
            <a:fld id="{A5C7A572-3B00-473C-A6FC-FA0853A6AF2B}" type="slidenum">
              <a:rPr lang="en-US" smtClean="0"/>
              <a:t>26</a:t>
            </a:fld>
            <a:endParaRPr lang="en-US"/>
          </a:p>
        </p:txBody>
      </p:sp>
    </p:spTree>
    <p:extLst>
      <p:ext uri="{BB962C8B-B14F-4D97-AF65-F5344CB8AC3E}">
        <p14:creationId xmlns:p14="http://schemas.microsoft.com/office/powerpoint/2010/main" val="26814907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look at the employee category collective agreement increases; the previous slide begins</a:t>
            </a:r>
            <a:r>
              <a:rPr lang="en-US" baseline="0" dirty="0" smtClean="0"/>
              <a:t> to make more sense.  </a:t>
            </a:r>
            <a:endParaRPr lang="en-US" dirty="0"/>
          </a:p>
        </p:txBody>
      </p:sp>
      <p:sp>
        <p:nvSpPr>
          <p:cNvPr id="4" name="Slide Number Placeholder 3"/>
          <p:cNvSpPr>
            <a:spLocks noGrp="1"/>
          </p:cNvSpPr>
          <p:nvPr>
            <p:ph type="sldNum" sz="quarter" idx="10"/>
          </p:nvPr>
        </p:nvSpPr>
        <p:spPr/>
        <p:txBody>
          <a:bodyPr/>
          <a:lstStyle/>
          <a:p>
            <a:fld id="{A5C7A572-3B00-473C-A6FC-FA0853A6AF2B}" type="slidenum">
              <a:rPr lang="en-US" smtClean="0"/>
              <a:t>27</a:t>
            </a:fld>
            <a:endParaRPr lang="en-US"/>
          </a:p>
        </p:txBody>
      </p:sp>
    </p:spTree>
    <p:extLst>
      <p:ext uri="{BB962C8B-B14F-4D97-AF65-F5344CB8AC3E}">
        <p14:creationId xmlns:p14="http://schemas.microsoft.com/office/powerpoint/2010/main" val="26814907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A572-3B00-473C-A6FC-FA0853A6AF2B}" type="slidenum">
              <a:rPr lang="en-US" smtClean="0"/>
              <a:t>28</a:t>
            </a:fld>
            <a:endParaRPr lang="en-US"/>
          </a:p>
        </p:txBody>
      </p:sp>
    </p:spTree>
    <p:extLst>
      <p:ext uri="{BB962C8B-B14F-4D97-AF65-F5344CB8AC3E}">
        <p14:creationId xmlns:p14="http://schemas.microsoft.com/office/powerpoint/2010/main" val="2681490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A572-3B00-473C-A6FC-FA0853A6AF2B}" type="slidenum">
              <a:rPr lang="en-US" smtClean="0"/>
              <a:t>29</a:t>
            </a:fld>
            <a:endParaRPr lang="en-US"/>
          </a:p>
        </p:txBody>
      </p:sp>
    </p:spTree>
    <p:extLst>
      <p:ext uri="{BB962C8B-B14F-4D97-AF65-F5344CB8AC3E}">
        <p14:creationId xmlns:p14="http://schemas.microsoft.com/office/powerpoint/2010/main" val="26814907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look at the employee category collective agreement increases; the previous slide begins</a:t>
            </a:r>
            <a:r>
              <a:rPr lang="en-US" baseline="0" dirty="0" smtClean="0"/>
              <a:t> to make more sense.  </a:t>
            </a:r>
            <a:endParaRPr lang="en-US" dirty="0"/>
          </a:p>
        </p:txBody>
      </p:sp>
      <p:sp>
        <p:nvSpPr>
          <p:cNvPr id="4" name="Slide Number Placeholder 3"/>
          <p:cNvSpPr>
            <a:spLocks noGrp="1"/>
          </p:cNvSpPr>
          <p:nvPr>
            <p:ph type="sldNum" sz="quarter" idx="10"/>
          </p:nvPr>
        </p:nvSpPr>
        <p:spPr/>
        <p:txBody>
          <a:bodyPr/>
          <a:lstStyle/>
          <a:p>
            <a:fld id="{A5C7A572-3B00-473C-A6FC-FA0853A6AF2B}" type="slidenum">
              <a:rPr lang="en-US" smtClean="0"/>
              <a:t>30</a:t>
            </a:fld>
            <a:endParaRPr lang="en-US"/>
          </a:p>
        </p:txBody>
      </p:sp>
    </p:spTree>
    <p:extLst>
      <p:ext uri="{BB962C8B-B14F-4D97-AF65-F5344CB8AC3E}">
        <p14:creationId xmlns:p14="http://schemas.microsoft.com/office/powerpoint/2010/main" val="26814907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A572-3B00-473C-A6FC-FA0853A6AF2B}" type="slidenum">
              <a:rPr lang="en-US" smtClean="0"/>
              <a:t>31</a:t>
            </a:fld>
            <a:endParaRPr lang="en-US"/>
          </a:p>
        </p:txBody>
      </p:sp>
    </p:spTree>
    <p:extLst>
      <p:ext uri="{BB962C8B-B14F-4D97-AF65-F5344CB8AC3E}">
        <p14:creationId xmlns:p14="http://schemas.microsoft.com/office/powerpoint/2010/main" val="2681490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A572-3B00-473C-A6FC-FA0853A6AF2B}" type="slidenum">
              <a:rPr lang="en-US" smtClean="0"/>
              <a:t>3</a:t>
            </a:fld>
            <a:endParaRPr lang="en-US"/>
          </a:p>
        </p:txBody>
      </p:sp>
    </p:spTree>
    <p:extLst>
      <p:ext uri="{BB962C8B-B14F-4D97-AF65-F5344CB8AC3E}">
        <p14:creationId xmlns:p14="http://schemas.microsoft.com/office/powerpoint/2010/main" val="24347149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A572-3B00-473C-A6FC-FA0853A6AF2B}" type="slidenum">
              <a:rPr lang="en-US" smtClean="0"/>
              <a:t>32</a:t>
            </a:fld>
            <a:endParaRPr lang="en-US"/>
          </a:p>
        </p:txBody>
      </p:sp>
    </p:spTree>
    <p:extLst>
      <p:ext uri="{BB962C8B-B14F-4D97-AF65-F5344CB8AC3E}">
        <p14:creationId xmlns:p14="http://schemas.microsoft.com/office/powerpoint/2010/main" val="35517739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A572-3B00-473C-A6FC-FA0853A6AF2B}" type="slidenum">
              <a:rPr lang="en-US" smtClean="0"/>
              <a:t>33</a:t>
            </a:fld>
            <a:endParaRPr lang="en-US"/>
          </a:p>
        </p:txBody>
      </p:sp>
    </p:spTree>
    <p:extLst>
      <p:ext uri="{BB962C8B-B14F-4D97-AF65-F5344CB8AC3E}">
        <p14:creationId xmlns:p14="http://schemas.microsoft.com/office/powerpoint/2010/main" val="35517739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A572-3B00-473C-A6FC-FA0853A6AF2B}" type="slidenum">
              <a:rPr lang="en-US" smtClean="0"/>
              <a:t>36</a:t>
            </a:fld>
            <a:endParaRPr lang="en-US"/>
          </a:p>
        </p:txBody>
      </p:sp>
    </p:spTree>
    <p:extLst>
      <p:ext uri="{BB962C8B-B14F-4D97-AF65-F5344CB8AC3E}">
        <p14:creationId xmlns:p14="http://schemas.microsoft.com/office/powerpoint/2010/main" val="4208487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A572-3B00-473C-A6FC-FA0853A6AF2B}" type="slidenum">
              <a:rPr lang="en-US" smtClean="0"/>
              <a:t>40</a:t>
            </a:fld>
            <a:endParaRPr lang="en-US"/>
          </a:p>
        </p:txBody>
      </p:sp>
    </p:spTree>
    <p:extLst>
      <p:ext uri="{BB962C8B-B14F-4D97-AF65-F5344CB8AC3E}">
        <p14:creationId xmlns:p14="http://schemas.microsoft.com/office/powerpoint/2010/main" val="24727535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A572-3B00-473C-A6FC-FA0853A6AF2B}" type="slidenum">
              <a:rPr lang="en-US" smtClean="0"/>
              <a:t>41</a:t>
            </a:fld>
            <a:endParaRPr lang="en-US"/>
          </a:p>
        </p:txBody>
      </p:sp>
    </p:spTree>
    <p:extLst>
      <p:ext uri="{BB962C8B-B14F-4D97-AF65-F5344CB8AC3E}">
        <p14:creationId xmlns:p14="http://schemas.microsoft.com/office/powerpoint/2010/main" val="24727535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A572-3B00-473C-A6FC-FA0853A6AF2B}" type="slidenum">
              <a:rPr lang="en-US" smtClean="0"/>
              <a:t>42</a:t>
            </a:fld>
            <a:endParaRPr lang="en-US"/>
          </a:p>
        </p:txBody>
      </p:sp>
    </p:spTree>
    <p:extLst>
      <p:ext uri="{BB962C8B-B14F-4D97-AF65-F5344CB8AC3E}">
        <p14:creationId xmlns:p14="http://schemas.microsoft.com/office/powerpoint/2010/main" val="24727535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A572-3B00-473C-A6FC-FA0853A6AF2B}" type="slidenum">
              <a:rPr lang="en-US" smtClean="0"/>
              <a:t>45</a:t>
            </a:fld>
            <a:endParaRPr lang="en-US"/>
          </a:p>
        </p:txBody>
      </p:sp>
    </p:spTree>
    <p:extLst>
      <p:ext uri="{BB962C8B-B14F-4D97-AF65-F5344CB8AC3E}">
        <p14:creationId xmlns:p14="http://schemas.microsoft.com/office/powerpoint/2010/main" val="3551773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5C7A572-3B00-473C-A6FC-FA0853A6AF2B}" type="slidenum">
              <a:rPr lang="en-US" smtClean="0"/>
              <a:t>5</a:t>
            </a:fld>
            <a:endParaRPr lang="en-US"/>
          </a:p>
        </p:txBody>
      </p:sp>
    </p:spTree>
    <p:extLst>
      <p:ext uri="{BB962C8B-B14F-4D97-AF65-F5344CB8AC3E}">
        <p14:creationId xmlns:p14="http://schemas.microsoft.com/office/powerpoint/2010/main" val="3551773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Our</a:t>
            </a:r>
            <a:r>
              <a:rPr lang="en-US" sz="1800" baseline="0" dirty="0" smtClean="0"/>
              <a:t> primary catchment area is trending towards stagnant enrolments into the future.  Not anticipated to hit 2007 levels anytime soon.</a:t>
            </a:r>
          </a:p>
          <a:p>
            <a:r>
              <a:rPr lang="en-US" sz="1800" baseline="0" dirty="0" smtClean="0"/>
              <a:t>As a planner and administrator, the signal for me is that TRU needs to plan for a plateauing of our on-campus enrolments.  Growth will be augmented, somewhat by international enrolments (but those aspirations need to be tempered) as well as growth through the online environment.  </a:t>
            </a:r>
            <a:endParaRPr lang="en-US" sz="1800" dirty="0" smtClean="0"/>
          </a:p>
          <a:p>
            <a:endParaRPr lang="en-US" sz="1800" dirty="0"/>
          </a:p>
        </p:txBody>
      </p:sp>
      <p:sp>
        <p:nvSpPr>
          <p:cNvPr id="4" name="Slide Number Placeholder 3"/>
          <p:cNvSpPr>
            <a:spLocks noGrp="1"/>
          </p:cNvSpPr>
          <p:nvPr>
            <p:ph type="sldNum" sz="quarter" idx="10"/>
          </p:nvPr>
        </p:nvSpPr>
        <p:spPr/>
        <p:txBody>
          <a:bodyPr/>
          <a:lstStyle/>
          <a:p>
            <a:fld id="{A5C7A572-3B00-473C-A6FC-FA0853A6AF2B}" type="slidenum">
              <a:rPr lang="en-US" smtClean="0"/>
              <a:t>6</a:t>
            </a:fld>
            <a:endParaRPr lang="en-US"/>
          </a:p>
        </p:txBody>
      </p:sp>
    </p:spTree>
    <p:extLst>
      <p:ext uri="{BB962C8B-B14F-4D97-AF65-F5344CB8AC3E}">
        <p14:creationId xmlns:p14="http://schemas.microsoft.com/office/powerpoint/2010/main" val="3394827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If you look at the bottom red</a:t>
            </a:r>
            <a:r>
              <a:rPr lang="en-US" sz="1800" baseline="0" dirty="0" smtClean="0"/>
              <a:t> line, you can see a steady growth of international enrolments.  By contrast, the green line shows that domestic enrolments on campus have declined slightly.  The overall effect is essentially a plateauing of our on-campus enrolments.  The decline in domestic enrolments have been negated by the increase in international enrolments.</a:t>
            </a:r>
            <a:endParaRPr lang="en-US" sz="1800" dirty="0"/>
          </a:p>
        </p:txBody>
      </p:sp>
      <p:sp>
        <p:nvSpPr>
          <p:cNvPr id="4" name="Slide Number Placeholder 3"/>
          <p:cNvSpPr>
            <a:spLocks noGrp="1"/>
          </p:cNvSpPr>
          <p:nvPr>
            <p:ph type="sldNum" sz="quarter" idx="10"/>
          </p:nvPr>
        </p:nvSpPr>
        <p:spPr/>
        <p:txBody>
          <a:bodyPr/>
          <a:lstStyle/>
          <a:p>
            <a:fld id="{A5C7A572-3B00-473C-A6FC-FA0853A6AF2B}" type="slidenum">
              <a:rPr lang="en-US" smtClean="0"/>
              <a:t>7</a:t>
            </a:fld>
            <a:endParaRPr lang="en-US"/>
          </a:p>
        </p:txBody>
      </p:sp>
    </p:spTree>
    <p:extLst>
      <p:ext uri="{BB962C8B-B14F-4D97-AF65-F5344CB8AC3E}">
        <p14:creationId xmlns:p14="http://schemas.microsoft.com/office/powerpoint/2010/main" val="2489018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In open learning, the story is the opposite.  Since 2007/08, OL has seen steady growth domestically as evidenced</a:t>
            </a:r>
            <a:r>
              <a:rPr lang="en-US" sz="1800" baseline="0" dirty="0" smtClean="0"/>
              <a:t> by the green line.  Growth in international enrolments in OL, as evidenced by the red line, peaked in 2011/12 and have declined slightly ever since.  The overall effect is an overall growth of OL enrolments driven primarily by growth in domestic registrants.</a:t>
            </a:r>
            <a:endParaRPr lang="en-US" sz="1800" dirty="0"/>
          </a:p>
        </p:txBody>
      </p:sp>
      <p:sp>
        <p:nvSpPr>
          <p:cNvPr id="4" name="Slide Number Placeholder 3"/>
          <p:cNvSpPr>
            <a:spLocks noGrp="1"/>
          </p:cNvSpPr>
          <p:nvPr>
            <p:ph type="sldNum" sz="quarter" idx="10"/>
          </p:nvPr>
        </p:nvSpPr>
        <p:spPr/>
        <p:txBody>
          <a:bodyPr/>
          <a:lstStyle/>
          <a:p>
            <a:fld id="{A5C7A572-3B00-473C-A6FC-FA0853A6AF2B}" type="slidenum">
              <a:rPr lang="en-US" smtClean="0"/>
              <a:t>8</a:t>
            </a:fld>
            <a:endParaRPr lang="en-US"/>
          </a:p>
        </p:txBody>
      </p:sp>
    </p:spTree>
    <p:extLst>
      <p:ext uri="{BB962C8B-B14F-4D97-AF65-F5344CB8AC3E}">
        <p14:creationId xmlns:p14="http://schemas.microsoft.com/office/powerpoint/2010/main" val="1522828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To summarize the previous slides,</a:t>
            </a:r>
            <a:r>
              <a:rPr lang="en-US" sz="1800" baseline="0" dirty="0" smtClean="0"/>
              <a:t> overall enrolment is trending upwards because of the growth in international enrolments and open learning; offsetting the decline in domestic students on-campus.</a:t>
            </a:r>
          </a:p>
          <a:p>
            <a:endParaRPr lang="en-US" sz="1800" baseline="0" dirty="0" smtClean="0"/>
          </a:p>
          <a:p>
            <a:r>
              <a:rPr lang="en-US" sz="1800" baseline="0" dirty="0" smtClean="0"/>
              <a:t>International growth has offset the decline in domestic enrolments.  Domestic enrolment trends are more predictable and allow institutions more time to adapt to changing conditions.  International enrolments on the other hand are risky.  As an example, we’ve developed strong markets in the Ukraine and Russia but with the political situation unfolding there, there is a high probability that we won’t see any students from that region (and we were anticipating about 100).  Changes in currency, natural disasters, </a:t>
            </a:r>
            <a:r>
              <a:rPr lang="en-US" sz="1800" baseline="0" dirty="0" err="1" smtClean="0"/>
              <a:t>etc</a:t>
            </a:r>
            <a:r>
              <a:rPr lang="en-US" sz="1800" baseline="0" dirty="0" smtClean="0"/>
              <a:t> all have a bearing and we need to insulate ourselves as best we can against evolving circumstances.</a:t>
            </a:r>
            <a:endParaRPr lang="en-US" sz="1800" dirty="0"/>
          </a:p>
        </p:txBody>
      </p:sp>
      <p:sp>
        <p:nvSpPr>
          <p:cNvPr id="4" name="Slide Number Placeholder 3"/>
          <p:cNvSpPr>
            <a:spLocks noGrp="1"/>
          </p:cNvSpPr>
          <p:nvPr>
            <p:ph type="sldNum" sz="quarter" idx="10"/>
          </p:nvPr>
        </p:nvSpPr>
        <p:spPr/>
        <p:txBody>
          <a:bodyPr/>
          <a:lstStyle/>
          <a:p>
            <a:fld id="{A5C7A572-3B00-473C-A6FC-FA0853A6AF2B}" type="slidenum">
              <a:rPr lang="en-US" smtClean="0"/>
              <a:t>9</a:t>
            </a:fld>
            <a:endParaRPr lang="en-US"/>
          </a:p>
        </p:txBody>
      </p:sp>
    </p:spTree>
    <p:extLst>
      <p:ext uri="{BB962C8B-B14F-4D97-AF65-F5344CB8AC3E}">
        <p14:creationId xmlns:p14="http://schemas.microsoft.com/office/powerpoint/2010/main" val="3886073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With those demographic trends in mind, lets look at the</a:t>
            </a:r>
            <a:r>
              <a:rPr lang="en-US" sz="1800" baseline="0" dirty="0" smtClean="0"/>
              <a:t> pattern of government grant funding.  </a:t>
            </a:r>
            <a:r>
              <a:rPr lang="en-US" sz="1800" dirty="0" smtClean="0"/>
              <a:t>In this graph, you’ll notice that our government</a:t>
            </a:r>
            <a:r>
              <a:rPr lang="en-US" sz="1800" baseline="0" dirty="0" smtClean="0"/>
              <a:t> grant (in blue) has remained relatively flat while the Routine Capital Grant has been cut by more than 50% since 2010.  The University has not been topped up for inflationary costs and with an aging infrastructure, pressures on that infrastructure continue to mount.  This is a disturbing trend combined with the fact that we are limited in our ability to increase tuition revenues by the 2% maximum allowable by government.  </a:t>
            </a:r>
            <a:endParaRPr lang="en-US" sz="1800" dirty="0"/>
          </a:p>
        </p:txBody>
      </p:sp>
      <p:sp>
        <p:nvSpPr>
          <p:cNvPr id="4" name="Slide Number Placeholder 3"/>
          <p:cNvSpPr>
            <a:spLocks noGrp="1"/>
          </p:cNvSpPr>
          <p:nvPr>
            <p:ph type="sldNum" sz="quarter" idx="10"/>
          </p:nvPr>
        </p:nvSpPr>
        <p:spPr/>
        <p:txBody>
          <a:bodyPr/>
          <a:lstStyle/>
          <a:p>
            <a:fld id="{A5C7A572-3B00-473C-A6FC-FA0853A6AF2B}" type="slidenum">
              <a:rPr lang="en-US" smtClean="0"/>
              <a:t>10</a:t>
            </a:fld>
            <a:endParaRPr lang="en-US"/>
          </a:p>
        </p:txBody>
      </p:sp>
    </p:spTree>
    <p:extLst>
      <p:ext uri="{BB962C8B-B14F-4D97-AF65-F5344CB8AC3E}">
        <p14:creationId xmlns:p14="http://schemas.microsoft.com/office/powerpoint/2010/main" val="2681490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CA7A27-04A4-8C42-94CC-DA06CB71DBE4}" type="datetimeFigureOut">
              <a:rPr lang="en-US" smtClean="0"/>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0875B-1C96-DA46-99D5-40D26975AA3A}" type="slidenum">
              <a:rPr lang="en-US" smtClean="0"/>
              <a:t>‹#›</a:t>
            </a:fld>
            <a:endParaRPr lang="en-US"/>
          </a:p>
        </p:txBody>
      </p:sp>
    </p:spTree>
    <p:extLst>
      <p:ext uri="{BB962C8B-B14F-4D97-AF65-F5344CB8AC3E}">
        <p14:creationId xmlns:p14="http://schemas.microsoft.com/office/powerpoint/2010/main" val="2835398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CA7A27-04A4-8C42-94CC-DA06CB71DBE4}" type="datetimeFigureOut">
              <a:rPr lang="en-US" smtClean="0"/>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0875B-1C96-DA46-99D5-40D26975AA3A}" type="slidenum">
              <a:rPr lang="en-US" smtClean="0"/>
              <a:t>‹#›</a:t>
            </a:fld>
            <a:endParaRPr lang="en-US"/>
          </a:p>
        </p:txBody>
      </p:sp>
    </p:spTree>
    <p:extLst>
      <p:ext uri="{BB962C8B-B14F-4D97-AF65-F5344CB8AC3E}">
        <p14:creationId xmlns:p14="http://schemas.microsoft.com/office/powerpoint/2010/main" val="989193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CA7A27-04A4-8C42-94CC-DA06CB71DBE4}" type="datetimeFigureOut">
              <a:rPr lang="en-US" smtClean="0"/>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0875B-1C96-DA46-99D5-40D26975AA3A}" type="slidenum">
              <a:rPr lang="en-US" smtClean="0"/>
              <a:t>‹#›</a:t>
            </a:fld>
            <a:endParaRPr lang="en-US"/>
          </a:p>
        </p:txBody>
      </p:sp>
    </p:spTree>
    <p:extLst>
      <p:ext uri="{BB962C8B-B14F-4D97-AF65-F5344CB8AC3E}">
        <p14:creationId xmlns:p14="http://schemas.microsoft.com/office/powerpoint/2010/main" val="663267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CA7A27-04A4-8C42-94CC-DA06CB71DBE4}" type="datetimeFigureOut">
              <a:rPr lang="en-US" smtClean="0"/>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0875B-1C96-DA46-99D5-40D26975AA3A}" type="slidenum">
              <a:rPr lang="en-US" smtClean="0"/>
              <a:t>‹#›</a:t>
            </a:fld>
            <a:endParaRPr lang="en-US"/>
          </a:p>
        </p:txBody>
      </p:sp>
    </p:spTree>
    <p:extLst>
      <p:ext uri="{BB962C8B-B14F-4D97-AF65-F5344CB8AC3E}">
        <p14:creationId xmlns:p14="http://schemas.microsoft.com/office/powerpoint/2010/main" val="1789835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CA7A27-04A4-8C42-94CC-DA06CB71DBE4}" type="datetimeFigureOut">
              <a:rPr lang="en-US" smtClean="0"/>
              <a:t>5/15/2014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50875B-1C96-DA46-99D5-40D26975AA3A}" type="slidenum">
              <a:rPr lang="en-US" smtClean="0"/>
              <a:t>‹#›</a:t>
            </a:fld>
            <a:endParaRPr lang="en-US"/>
          </a:p>
        </p:txBody>
      </p:sp>
    </p:spTree>
    <p:extLst>
      <p:ext uri="{BB962C8B-B14F-4D97-AF65-F5344CB8AC3E}">
        <p14:creationId xmlns:p14="http://schemas.microsoft.com/office/powerpoint/2010/main" val="856995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CA7A27-04A4-8C42-94CC-DA06CB71DBE4}" type="datetimeFigureOut">
              <a:rPr lang="en-US" smtClean="0"/>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0875B-1C96-DA46-99D5-40D26975AA3A}" type="slidenum">
              <a:rPr lang="en-US" smtClean="0"/>
              <a:t>‹#›</a:t>
            </a:fld>
            <a:endParaRPr lang="en-US"/>
          </a:p>
        </p:txBody>
      </p:sp>
    </p:spTree>
    <p:extLst>
      <p:ext uri="{BB962C8B-B14F-4D97-AF65-F5344CB8AC3E}">
        <p14:creationId xmlns:p14="http://schemas.microsoft.com/office/powerpoint/2010/main" val="1095137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CA7A27-04A4-8C42-94CC-DA06CB71DBE4}" type="datetimeFigureOut">
              <a:rPr lang="en-US" smtClean="0"/>
              <a:t>5/15/2014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50875B-1C96-DA46-99D5-40D26975AA3A}" type="slidenum">
              <a:rPr lang="en-US" smtClean="0"/>
              <a:t>‹#›</a:t>
            </a:fld>
            <a:endParaRPr lang="en-US"/>
          </a:p>
        </p:txBody>
      </p:sp>
    </p:spTree>
    <p:extLst>
      <p:ext uri="{BB962C8B-B14F-4D97-AF65-F5344CB8AC3E}">
        <p14:creationId xmlns:p14="http://schemas.microsoft.com/office/powerpoint/2010/main" val="18160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CA7A27-04A4-8C42-94CC-DA06CB71DBE4}" type="datetimeFigureOut">
              <a:rPr lang="en-US" smtClean="0"/>
              <a:t>5/15/2014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50875B-1C96-DA46-99D5-40D26975AA3A}" type="slidenum">
              <a:rPr lang="en-US" smtClean="0"/>
              <a:t>‹#›</a:t>
            </a:fld>
            <a:endParaRPr lang="en-US"/>
          </a:p>
        </p:txBody>
      </p:sp>
    </p:spTree>
    <p:extLst>
      <p:ext uri="{BB962C8B-B14F-4D97-AF65-F5344CB8AC3E}">
        <p14:creationId xmlns:p14="http://schemas.microsoft.com/office/powerpoint/2010/main" val="776580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CA7A27-04A4-8C42-94CC-DA06CB71DBE4}" type="datetimeFigureOut">
              <a:rPr lang="en-US" smtClean="0"/>
              <a:t>5/15/2014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50875B-1C96-DA46-99D5-40D26975AA3A}" type="slidenum">
              <a:rPr lang="en-US" smtClean="0"/>
              <a:t>‹#›</a:t>
            </a:fld>
            <a:endParaRPr lang="en-US"/>
          </a:p>
        </p:txBody>
      </p:sp>
    </p:spTree>
    <p:extLst>
      <p:ext uri="{BB962C8B-B14F-4D97-AF65-F5344CB8AC3E}">
        <p14:creationId xmlns:p14="http://schemas.microsoft.com/office/powerpoint/2010/main" val="3757880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CA7A27-04A4-8C42-94CC-DA06CB71DBE4}" type="datetimeFigureOut">
              <a:rPr lang="en-US" smtClean="0"/>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0875B-1C96-DA46-99D5-40D26975AA3A}" type="slidenum">
              <a:rPr lang="en-US" smtClean="0"/>
              <a:t>‹#›</a:t>
            </a:fld>
            <a:endParaRPr lang="en-US"/>
          </a:p>
        </p:txBody>
      </p:sp>
    </p:spTree>
    <p:extLst>
      <p:ext uri="{BB962C8B-B14F-4D97-AF65-F5344CB8AC3E}">
        <p14:creationId xmlns:p14="http://schemas.microsoft.com/office/powerpoint/2010/main" val="1638807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CA7A27-04A4-8C42-94CC-DA06CB71DBE4}" type="datetimeFigureOut">
              <a:rPr lang="en-US" smtClean="0"/>
              <a:t>5/15/2014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50875B-1C96-DA46-99D5-40D26975AA3A}" type="slidenum">
              <a:rPr lang="en-US" smtClean="0"/>
              <a:t>‹#›</a:t>
            </a:fld>
            <a:endParaRPr lang="en-US"/>
          </a:p>
        </p:txBody>
      </p:sp>
    </p:spTree>
    <p:extLst>
      <p:ext uri="{BB962C8B-B14F-4D97-AF65-F5344CB8AC3E}">
        <p14:creationId xmlns:p14="http://schemas.microsoft.com/office/powerpoint/2010/main" val="1640657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CA7A27-04A4-8C42-94CC-DA06CB71DBE4}" type="datetimeFigureOut">
              <a:rPr lang="en-US" smtClean="0"/>
              <a:t>5/15/2014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0875B-1C96-DA46-99D5-40D26975AA3A}" type="slidenum">
              <a:rPr lang="en-US" smtClean="0"/>
              <a:t>‹#›</a:t>
            </a:fld>
            <a:endParaRPr lang="en-US"/>
          </a:p>
        </p:txBody>
      </p:sp>
    </p:spTree>
    <p:extLst>
      <p:ext uri="{BB962C8B-B14F-4D97-AF65-F5344CB8AC3E}">
        <p14:creationId xmlns:p14="http://schemas.microsoft.com/office/powerpoint/2010/main" val="4142316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file://localhost/Users/mcoulter/Desktop/Chart%207.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file://localhost/Users/mcoulter/Desktop/Chart%2010.pn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file://localhost/Users/mcoulter/Desktop/Chart%2011.pn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chart" Target="../charts/char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hyperlink" Target="http://www.tru.ca/budget"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file://localhost/Users/mcoulter/Desktop/Chart%203.p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file://localhost/Users/mcoulter/Desktop/Chart%205.pn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7433" y="2841625"/>
            <a:ext cx="6512162" cy="1122549"/>
          </a:xfrm>
        </p:spPr>
        <p:txBody>
          <a:bodyPr>
            <a:noAutofit/>
          </a:bodyPr>
          <a:lstStyle/>
          <a:p>
            <a:pPr algn="l"/>
            <a:r>
              <a:rPr lang="en-US" sz="4000" b="1" dirty="0" smtClean="0">
                <a:solidFill>
                  <a:srgbClr val="007694"/>
                </a:solidFill>
                <a:latin typeface="Myriad Pro"/>
                <a:cs typeface="Myriad Pro"/>
              </a:rPr>
              <a:t>Road Map for </a:t>
            </a:r>
            <a:r>
              <a:rPr lang="en-US" sz="4000" b="1" dirty="0">
                <a:solidFill>
                  <a:srgbClr val="007694"/>
                </a:solidFill>
                <a:latin typeface="Myriad Pro"/>
                <a:cs typeface="Myriad Pro"/>
              </a:rPr>
              <a:t>a</a:t>
            </a:r>
            <a:r>
              <a:rPr lang="en-US" sz="4000" b="1" dirty="0" smtClean="0">
                <a:solidFill>
                  <a:srgbClr val="007694"/>
                </a:solidFill>
                <a:latin typeface="Myriad Pro"/>
                <a:cs typeface="Myriad Pro"/>
              </a:rPr>
              <a:t> New </a:t>
            </a:r>
            <a:br>
              <a:rPr lang="en-US" sz="4000" b="1" dirty="0" smtClean="0">
                <a:solidFill>
                  <a:srgbClr val="007694"/>
                </a:solidFill>
                <a:latin typeface="Myriad Pro"/>
                <a:cs typeface="Myriad Pro"/>
              </a:rPr>
            </a:br>
            <a:r>
              <a:rPr lang="en-US" sz="4000" b="1" dirty="0" smtClean="0">
                <a:solidFill>
                  <a:srgbClr val="007694"/>
                </a:solidFill>
                <a:latin typeface="Myriad Pro"/>
                <a:cs typeface="Myriad Pro"/>
              </a:rPr>
              <a:t>TRU</a:t>
            </a:r>
            <a:r>
              <a:rPr lang="en-US" sz="4000" b="1" dirty="0">
                <a:solidFill>
                  <a:srgbClr val="007694"/>
                </a:solidFill>
                <a:latin typeface="Myriad Pro"/>
                <a:cs typeface="Myriad Pro"/>
              </a:rPr>
              <a:t> </a:t>
            </a:r>
            <a:r>
              <a:rPr lang="en-US" sz="4000" b="1" dirty="0" smtClean="0">
                <a:solidFill>
                  <a:srgbClr val="007694"/>
                </a:solidFill>
                <a:latin typeface="Myriad Pro"/>
                <a:cs typeface="Myriad Pro"/>
              </a:rPr>
              <a:t>Budget Methodology </a:t>
            </a:r>
            <a:endParaRPr lang="en-US" sz="4000" b="1" dirty="0">
              <a:solidFill>
                <a:srgbClr val="007694"/>
              </a:solidFill>
              <a:latin typeface="Myriad Pro"/>
              <a:cs typeface="Myriad Pro"/>
            </a:endParaRPr>
          </a:p>
        </p:txBody>
      </p:sp>
      <p:sp>
        <p:nvSpPr>
          <p:cNvPr id="3" name="Content Placeholder 2"/>
          <p:cNvSpPr>
            <a:spLocks noGrp="1"/>
          </p:cNvSpPr>
          <p:nvPr>
            <p:ph sz="half" idx="1"/>
          </p:nvPr>
        </p:nvSpPr>
        <p:spPr>
          <a:xfrm>
            <a:off x="1527433" y="4114229"/>
            <a:ext cx="3984881" cy="463623"/>
          </a:xfrm>
        </p:spPr>
        <p:txBody>
          <a:bodyPr>
            <a:normAutofit fontScale="85000" lnSpcReduction="10000"/>
          </a:bodyPr>
          <a:lstStyle/>
          <a:p>
            <a:pPr marL="0" indent="0">
              <a:buNone/>
            </a:pPr>
            <a:r>
              <a:rPr lang="en-US" dirty="0" smtClean="0">
                <a:solidFill>
                  <a:schemeClr val="tx2">
                    <a:lumMod val="50000"/>
                  </a:schemeClr>
                </a:solidFill>
                <a:latin typeface="Myriad Pro"/>
                <a:cs typeface="Myriad Pro"/>
              </a:rPr>
              <a:t>Town Hall – May 15, 2014	</a:t>
            </a:r>
            <a:endParaRPr lang="en-US" dirty="0">
              <a:solidFill>
                <a:schemeClr val="tx2">
                  <a:lumMod val="50000"/>
                </a:schemeClr>
              </a:solidFill>
              <a:latin typeface="Myriad Pro"/>
              <a:cs typeface="Myriad Pro"/>
            </a:endParaRPr>
          </a:p>
        </p:txBody>
      </p:sp>
      <p:sp>
        <p:nvSpPr>
          <p:cNvPr id="14" name="Title 1"/>
          <p:cNvSpPr txBox="1">
            <a:spLocks/>
          </p:cNvSpPr>
          <p:nvPr/>
        </p:nvSpPr>
        <p:spPr>
          <a:xfrm>
            <a:off x="1880628" y="4809664"/>
            <a:ext cx="7263372" cy="90457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solidFill>
                  <a:schemeClr val="bg1">
                    <a:lumMod val="95000"/>
                  </a:schemeClr>
                </a:solidFill>
                <a:latin typeface="Myriad Pro"/>
                <a:cs typeface="Myriad Pro"/>
              </a:rPr>
              <a:t/>
            </a:r>
            <a:br>
              <a:rPr lang="en-US" dirty="0" smtClean="0">
                <a:solidFill>
                  <a:schemeClr val="bg1">
                    <a:lumMod val="95000"/>
                  </a:schemeClr>
                </a:solidFill>
                <a:latin typeface="Myriad Pro"/>
                <a:cs typeface="Myriad Pro"/>
              </a:rPr>
            </a:br>
            <a:endParaRPr lang="en-US" sz="3200" dirty="0">
              <a:solidFill>
                <a:schemeClr val="bg1">
                  <a:lumMod val="65000"/>
                </a:schemeClr>
              </a:solidFill>
              <a:latin typeface="Myriad Pro"/>
              <a:cs typeface="Myriad Pro"/>
            </a:endParaRPr>
          </a:p>
        </p:txBody>
      </p:sp>
      <p:pic>
        <p:nvPicPr>
          <p:cNvPr id="7" name="Picture 6" descr="LogoH1TRU.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7433" y="5422289"/>
            <a:ext cx="5930384" cy="772882"/>
          </a:xfrm>
          <a:prstGeom prst="rect">
            <a:avLst/>
          </a:prstGeom>
        </p:spPr>
      </p:pic>
      <p:pic>
        <p:nvPicPr>
          <p:cNvPr id="5" name="Picture 4" descr="Securing-Our-Future-Header.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76" y="174313"/>
            <a:ext cx="8858165" cy="2476812"/>
          </a:xfrm>
          <a:prstGeom prst="rect">
            <a:avLst/>
          </a:prstGeom>
        </p:spPr>
      </p:pic>
    </p:spTree>
    <p:extLst>
      <p:ext uri="{BB962C8B-B14F-4D97-AF65-F5344CB8AC3E}">
        <p14:creationId xmlns:p14="http://schemas.microsoft.com/office/powerpoint/2010/main" val="42531389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27759" y="262901"/>
            <a:ext cx="7487921" cy="461665"/>
          </a:xfrm>
          <a:prstGeom prst="rect">
            <a:avLst/>
          </a:prstGeom>
          <a:noFill/>
        </p:spPr>
        <p:txBody>
          <a:bodyPr wrap="square" rtlCol="0">
            <a:spAutoFit/>
          </a:bodyPr>
          <a:lstStyle/>
          <a:p>
            <a:pPr algn="ctr">
              <a:spcAft>
                <a:spcPts val="600"/>
              </a:spcAft>
            </a:pPr>
            <a:r>
              <a:rPr lang="en-US" sz="2400" b="1" dirty="0" smtClean="0">
                <a:solidFill>
                  <a:srgbClr val="007694"/>
                </a:solidFill>
              </a:rPr>
              <a:t>AVED Government Grants ($000’s):  2010-2014</a:t>
            </a:r>
            <a:endParaRPr lang="en-US" sz="2400" b="1" dirty="0">
              <a:solidFill>
                <a:srgbClr val="007694"/>
              </a:solidFill>
            </a:endParaRPr>
          </a:p>
        </p:txBody>
      </p:sp>
      <p:graphicFrame>
        <p:nvGraphicFramePr>
          <p:cNvPr id="8" name="Chart 7"/>
          <p:cNvGraphicFramePr>
            <a:graphicFrameLocks/>
          </p:cNvGraphicFramePr>
          <p:nvPr>
            <p:extLst>
              <p:ext uri="{D42A27DB-BD31-4B8C-83A1-F6EECF244321}">
                <p14:modId xmlns:p14="http://schemas.microsoft.com/office/powerpoint/2010/main" val="3817069897"/>
              </p:ext>
            </p:extLst>
          </p:nvPr>
        </p:nvGraphicFramePr>
        <p:xfrm>
          <a:off x="673734" y="904240"/>
          <a:ext cx="7870825" cy="4249739"/>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Arrow Connector 2"/>
          <p:cNvCxnSpPr/>
          <p:nvPr/>
        </p:nvCxnSpPr>
        <p:spPr>
          <a:xfrm>
            <a:off x="1828800" y="1163782"/>
            <a:ext cx="6139543" cy="855023"/>
          </a:xfrm>
          <a:prstGeom prst="straightConnector1">
            <a:avLst/>
          </a:prstGeom>
          <a:ln w="28575">
            <a:solidFill>
              <a:srgbClr val="C00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4476534" y="904240"/>
            <a:ext cx="4139146" cy="646331"/>
          </a:xfrm>
          <a:prstGeom prst="rect">
            <a:avLst/>
          </a:prstGeom>
          <a:noFill/>
        </p:spPr>
        <p:txBody>
          <a:bodyPr wrap="none" rtlCol="0">
            <a:spAutoFit/>
          </a:bodyPr>
          <a:lstStyle/>
          <a:p>
            <a:r>
              <a:rPr lang="en-US" b="1" dirty="0" smtClean="0"/>
              <a:t>Trend in Declining Grants While Domestic</a:t>
            </a:r>
          </a:p>
          <a:p>
            <a:r>
              <a:rPr lang="en-US" b="1" dirty="0" smtClean="0"/>
              <a:t>Enrolment Flat-Lines</a:t>
            </a:r>
            <a:endParaRPr lang="en-US" b="1" dirty="0"/>
          </a:p>
        </p:txBody>
      </p:sp>
    </p:spTree>
    <p:extLst>
      <p:ext uri="{BB962C8B-B14F-4D97-AF65-F5344CB8AC3E}">
        <p14:creationId xmlns:p14="http://schemas.microsoft.com/office/powerpoint/2010/main" val="206551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59840" y="262901"/>
            <a:ext cx="6522720" cy="523220"/>
          </a:xfrm>
          <a:prstGeom prst="rect">
            <a:avLst/>
          </a:prstGeom>
          <a:noFill/>
        </p:spPr>
        <p:txBody>
          <a:bodyPr wrap="square" rtlCol="0">
            <a:spAutoFit/>
          </a:bodyPr>
          <a:lstStyle/>
          <a:p>
            <a:pPr algn="l">
              <a:spcAft>
                <a:spcPts val="600"/>
              </a:spcAft>
            </a:pPr>
            <a:r>
              <a:rPr lang="en-US" sz="2800" b="1" dirty="0" smtClean="0">
                <a:solidFill>
                  <a:srgbClr val="007694"/>
                </a:solidFill>
              </a:rPr>
              <a:t>Academic Expenditure CAUBO Comparison</a:t>
            </a:r>
            <a:endParaRPr lang="en-US" sz="2800" b="1" dirty="0">
              <a:solidFill>
                <a:srgbClr val="007694"/>
              </a:solidFill>
            </a:endParaRPr>
          </a:p>
        </p:txBody>
      </p:sp>
      <p:sp>
        <p:nvSpPr>
          <p:cNvPr id="3" name="Rectangle 2"/>
          <p:cNvSpPr/>
          <p:nvPr/>
        </p:nvSpPr>
        <p:spPr>
          <a:xfrm>
            <a:off x="3942080" y="734321"/>
            <a:ext cx="1280556" cy="369332"/>
          </a:xfrm>
          <a:prstGeom prst="rect">
            <a:avLst/>
          </a:prstGeom>
        </p:spPr>
        <p:txBody>
          <a:bodyPr wrap="none">
            <a:spAutoFit/>
          </a:bodyPr>
          <a:lstStyle/>
          <a:p>
            <a:r>
              <a:rPr lang="en-US" b="1" dirty="0" smtClean="0"/>
              <a:t>On Campus</a:t>
            </a:r>
            <a:endParaRPr lang="en-US" b="1" dirty="0"/>
          </a:p>
        </p:txBody>
      </p:sp>
      <p:sp>
        <p:nvSpPr>
          <p:cNvPr id="9" name="Rectangle 8"/>
          <p:cNvSpPr/>
          <p:nvPr/>
        </p:nvSpPr>
        <p:spPr>
          <a:xfrm>
            <a:off x="6145269" y="2062480"/>
            <a:ext cx="1931931" cy="1015663"/>
          </a:xfrm>
          <a:prstGeom prst="rect">
            <a:avLst/>
          </a:prstGeom>
        </p:spPr>
        <p:txBody>
          <a:bodyPr wrap="square">
            <a:spAutoFit/>
          </a:bodyPr>
          <a:lstStyle/>
          <a:p>
            <a:r>
              <a:rPr lang="en-US" sz="1200" i="1" dirty="0"/>
              <a:t>Expenditures are as of 2011/12 CAUBO/ACPAU Report Comparison Benchmark Reports prepared by TRU Finance.</a:t>
            </a:r>
            <a:endParaRPr lang="en-US" sz="1200" dirty="0"/>
          </a:p>
        </p:txBody>
      </p:sp>
      <p:pic>
        <p:nvPicPr>
          <p:cNvPr id="6" name="Picture 5" descr="Untitl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626" y="487679"/>
            <a:ext cx="7138174" cy="5515317"/>
          </a:xfrm>
          <a:prstGeom prst="rect">
            <a:avLst/>
          </a:prstGeom>
        </p:spPr>
      </p:pic>
    </p:spTree>
    <p:extLst>
      <p:ext uri="{BB962C8B-B14F-4D97-AF65-F5344CB8AC3E}">
        <p14:creationId xmlns:p14="http://schemas.microsoft.com/office/powerpoint/2010/main" val="9338126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838795" y="416560"/>
            <a:ext cx="7441605" cy="5754440"/>
          </a:xfrm>
          <a:prstGeom prst="rect">
            <a:avLst/>
          </a:prstGeom>
        </p:spPr>
      </p:pic>
      <p:sp>
        <p:nvSpPr>
          <p:cNvPr id="5" name="TextBox 4"/>
          <p:cNvSpPr txBox="1"/>
          <p:nvPr/>
        </p:nvSpPr>
        <p:spPr>
          <a:xfrm>
            <a:off x="904240" y="312037"/>
            <a:ext cx="7792720" cy="461665"/>
          </a:xfrm>
          <a:prstGeom prst="rect">
            <a:avLst/>
          </a:prstGeom>
          <a:noFill/>
        </p:spPr>
        <p:txBody>
          <a:bodyPr wrap="square" rtlCol="0">
            <a:spAutoFit/>
          </a:bodyPr>
          <a:lstStyle/>
          <a:p>
            <a:pPr algn="l">
              <a:spcAft>
                <a:spcPts val="600"/>
              </a:spcAft>
            </a:pPr>
            <a:r>
              <a:rPr lang="en-US" sz="2400" b="1" dirty="0" smtClean="0">
                <a:solidFill>
                  <a:srgbClr val="007694"/>
                </a:solidFill>
              </a:rPr>
              <a:t>Administration &amp; General Expenditure CAUBO Comparison</a:t>
            </a:r>
            <a:endParaRPr lang="en-US" sz="2400" b="1" dirty="0">
              <a:solidFill>
                <a:srgbClr val="007694"/>
              </a:solidFill>
            </a:endParaRPr>
          </a:p>
        </p:txBody>
      </p:sp>
      <p:sp>
        <p:nvSpPr>
          <p:cNvPr id="3" name="Rectangle 2"/>
          <p:cNvSpPr/>
          <p:nvPr/>
        </p:nvSpPr>
        <p:spPr>
          <a:xfrm>
            <a:off x="3931920" y="703841"/>
            <a:ext cx="1280556" cy="369332"/>
          </a:xfrm>
          <a:prstGeom prst="rect">
            <a:avLst/>
          </a:prstGeom>
        </p:spPr>
        <p:txBody>
          <a:bodyPr wrap="none">
            <a:spAutoFit/>
          </a:bodyPr>
          <a:lstStyle/>
          <a:p>
            <a:r>
              <a:rPr lang="en-US" b="1" dirty="0" smtClean="0"/>
              <a:t>On Campus</a:t>
            </a:r>
            <a:endParaRPr lang="en-US" b="1" dirty="0"/>
          </a:p>
        </p:txBody>
      </p:sp>
      <p:sp>
        <p:nvSpPr>
          <p:cNvPr id="9" name="Rectangle 8"/>
          <p:cNvSpPr/>
          <p:nvPr/>
        </p:nvSpPr>
        <p:spPr>
          <a:xfrm>
            <a:off x="6135109" y="2184400"/>
            <a:ext cx="1931931" cy="1015663"/>
          </a:xfrm>
          <a:prstGeom prst="rect">
            <a:avLst/>
          </a:prstGeom>
        </p:spPr>
        <p:txBody>
          <a:bodyPr wrap="square">
            <a:spAutoFit/>
          </a:bodyPr>
          <a:lstStyle/>
          <a:p>
            <a:r>
              <a:rPr lang="en-US" sz="1200" i="1" dirty="0"/>
              <a:t>Expenditures are as of 2011/12 CAUBO/ACPAU Report Comparison Benchmark Reports prepared by TRU Finance.</a:t>
            </a:r>
            <a:endParaRPr lang="en-US" sz="1200" dirty="0"/>
          </a:p>
        </p:txBody>
      </p:sp>
    </p:spTree>
    <p:extLst>
      <p:ext uri="{BB962C8B-B14F-4D97-AF65-F5344CB8AC3E}">
        <p14:creationId xmlns:p14="http://schemas.microsoft.com/office/powerpoint/2010/main" val="3234123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68810" y="262901"/>
            <a:ext cx="6564550" cy="523220"/>
          </a:xfrm>
          <a:prstGeom prst="rect">
            <a:avLst/>
          </a:prstGeom>
          <a:noFill/>
        </p:spPr>
        <p:txBody>
          <a:bodyPr wrap="square" rtlCol="0">
            <a:spAutoFit/>
          </a:bodyPr>
          <a:lstStyle/>
          <a:p>
            <a:pPr algn="l">
              <a:spcAft>
                <a:spcPts val="600"/>
              </a:spcAft>
            </a:pPr>
            <a:r>
              <a:rPr lang="en-US" sz="2800" b="1" dirty="0" smtClean="0">
                <a:solidFill>
                  <a:srgbClr val="007694"/>
                </a:solidFill>
              </a:rPr>
              <a:t>Academic Expenditure CAUBO Comparison</a:t>
            </a:r>
            <a:endParaRPr lang="en-US" sz="2800" b="1" dirty="0">
              <a:solidFill>
                <a:srgbClr val="007694"/>
              </a:solidFill>
            </a:endParaRPr>
          </a:p>
        </p:txBody>
      </p:sp>
      <p:sp>
        <p:nvSpPr>
          <p:cNvPr id="3" name="Rectangle 2"/>
          <p:cNvSpPr/>
          <p:nvPr/>
        </p:nvSpPr>
        <p:spPr>
          <a:xfrm>
            <a:off x="3575130" y="703841"/>
            <a:ext cx="2000330" cy="369332"/>
          </a:xfrm>
          <a:prstGeom prst="rect">
            <a:avLst/>
          </a:prstGeom>
        </p:spPr>
        <p:txBody>
          <a:bodyPr wrap="none">
            <a:spAutoFit/>
          </a:bodyPr>
          <a:lstStyle/>
          <a:p>
            <a:r>
              <a:rPr lang="en-US" b="1" dirty="0" smtClean="0"/>
              <a:t>On Campus and OL</a:t>
            </a:r>
            <a:endParaRPr lang="en-US" b="1" dirty="0"/>
          </a:p>
        </p:txBody>
      </p:sp>
      <p:pic>
        <p:nvPicPr>
          <p:cNvPr id="4" name="Picture 3"/>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1273285" y="436879"/>
            <a:ext cx="7260394" cy="5617221"/>
          </a:xfrm>
          <a:prstGeom prst="rect">
            <a:avLst/>
          </a:prstGeom>
        </p:spPr>
      </p:pic>
    </p:spTree>
    <p:extLst>
      <p:ext uri="{BB962C8B-B14F-4D97-AF65-F5344CB8AC3E}">
        <p14:creationId xmlns:p14="http://schemas.microsoft.com/office/powerpoint/2010/main" val="41781896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2160" y="262901"/>
            <a:ext cx="7791530" cy="461665"/>
          </a:xfrm>
          <a:prstGeom prst="rect">
            <a:avLst/>
          </a:prstGeom>
          <a:noFill/>
        </p:spPr>
        <p:txBody>
          <a:bodyPr wrap="square" rtlCol="0">
            <a:spAutoFit/>
          </a:bodyPr>
          <a:lstStyle/>
          <a:p>
            <a:pPr algn="l">
              <a:spcAft>
                <a:spcPts val="600"/>
              </a:spcAft>
            </a:pPr>
            <a:r>
              <a:rPr lang="en-US" sz="2400" b="1" dirty="0" smtClean="0">
                <a:solidFill>
                  <a:srgbClr val="007694"/>
                </a:solidFill>
              </a:rPr>
              <a:t>Administration &amp; General  Expenditure CAUBO Comparison</a:t>
            </a:r>
            <a:endParaRPr lang="en-US" sz="2400" b="1" dirty="0">
              <a:solidFill>
                <a:srgbClr val="007694"/>
              </a:solidFill>
            </a:endParaRPr>
          </a:p>
        </p:txBody>
      </p:sp>
      <p:sp>
        <p:nvSpPr>
          <p:cNvPr id="3" name="Rectangle 2"/>
          <p:cNvSpPr/>
          <p:nvPr/>
        </p:nvSpPr>
        <p:spPr>
          <a:xfrm>
            <a:off x="3571540" y="676162"/>
            <a:ext cx="2000330" cy="369332"/>
          </a:xfrm>
          <a:prstGeom prst="rect">
            <a:avLst/>
          </a:prstGeom>
        </p:spPr>
        <p:txBody>
          <a:bodyPr wrap="none">
            <a:spAutoFit/>
          </a:bodyPr>
          <a:lstStyle/>
          <a:p>
            <a:r>
              <a:rPr lang="en-US" b="1" dirty="0" smtClean="0"/>
              <a:t>On Campus and OL</a:t>
            </a:r>
            <a:endParaRPr lang="en-US" b="1" dirty="0"/>
          </a:p>
        </p:txBody>
      </p:sp>
      <p:pic>
        <p:nvPicPr>
          <p:cNvPr id="4" name="Picture 3"/>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917624" y="334021"/>
            <a:ext cx="7549006" cy="5838305"/>
          </a:xfrm>
          <a:prstGeom prst="rect">
            <a:avLst/>
          </a:prstGeom>
        </p:spPr>
      </p:pic>
    </p:spTree>
    <p:extLst>
      <p:ext uri="{BB962C8B-B14F-4D97-AF65-F5344CB8AC3E}">
        <p14:creationId xmlns:p14="http://schemas.microsoft.com/office/powerpoint/2010/main" val="15353816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629919" y="262901"/>
            <a:ext cx="7863840" cy="461665"/>
          </a:xfrm>
          <a:prstGeom prst="rect">
            <a:avLst/>
          </a:prstGeom>
          <a:noFill/>
        </p:spPr>
        <p:txBody>
          <a:bodyPr wrap="square" rtlCol="0">
            <a:spAutoFit/>
          </a:bodyPr>
          <a:lstStyle/>
          <a:p>
            <a:pPr algn="ctr">
              <a:spcAft>
                <a:spcPts val="600"/>
              </a:spcAft>
            </a:pPr>
            <a:r>
              <a:rPr lang="en-US" sz="2400" b="1" dirty="0" smtClean="0">
                <a:solidFill>
                  <a:srgbClr val="007694"/>
                </a:solidFill>
              </a:rPr>
              <a:t>Other Expense Categories CAUBO Comparison</a:t>
            </a:r>
            <a:endParaRPr lang="en-US" sz="2400" b="1" dirty="0">
              <a:solidFill>
                <a:srgbClr val="007694"/>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023860757"/>
              </p:ext>
            </p:extLst>
          </p:nvPr>
        </p:nvGraphicFramePr>
        <p:xfrm>
          <a:off x="629919" y="934716"/>
          <a:ext cx="7863842" cy="2366008"/>
        </p:xfrm>
        <a:graphic>
          <a:graphicData uri="http://schemas.openxmlformats.org/drawingml/2006/table">
            <a:tbl>
              <a:tblPr firstRow="1">
                <a:effectLst>
                  <a:outerShdw blurRad="50800" dist="38100" dir="2700000" algn="tl" rotWithShape="0">
                    <a:prstClr val="black">
                      <a:alpha val="40000"/>
                    </a:prstClr>
                  </a:outerShdw>
                </a:effectLst>
                <a:tableStyleId>{5C22544A-7EE6-4342-B048-85BDC9FD1C3A}</a:tableStyleId>
              </a:tblPr>
              <a:tblGrid>
                <a:gridCol w="1555141"/>
                <a:gridCol w="1294410"/>
                <a:gridCol w="819398"/>
                <a:gridCol w="824675"/>
                <a:gridCol w="1123406"/>
                <a:gridCol w="1123406"/>
                <a:gridCol w="1123406"/>
              </a:tblGrid>
              <a:tr h="573223">
                <a:tc>
                  <a:txBody>
                    <a:bodyPr/>
                    <a:lstStyle/>
                    <a:p>
                      <a:pPr algn="l" fontAlgn="b"/>
                      <a:endParaRPr lang="en-US" sz="1100" b="0" i="0" u="none" strike="noStrike" dirty="0">
                        <a:solidFill>
                          <a:srgbClr val="000000"/>
                        </a:solidFill>
                        <a:effectLst/>
                        <a:latin typeface="+mn-lt"/>
                      </a:endParaRPr>
                    </a:p>
                  </a:txBody>
                  <a:tcPr marL="12700" marR="12700" marT="12700" marB="0" anchor="ctr">
                    <a:solidFill>
                      <a:srgbClr val="007694"/>
                    </a:solidFill>
                  </a:tcPr>
                </a:tc>
                <a:tc>
                  <a:txBody>
                    <a:bodyPr/>
                    <a:lstStyle/>
                    <a:p>
                      <a:pPr algn="ctr" fontAlgn="b">
                        <a:lnSpc>
                          <a:spcPct val="100000"/>
                        </a:lnSpc>
                      </a:pPr>
                      <a:r>
                        <a:rPr lang="en-US" sz="1600" u="none" strike="noStrike" dirty="0" smtClean="0">
                          <a:effectLst/>
                          <a:latin typeface="+mn-lt"/>
                        </a:rPr>
                        <a:t>ON CAMPUS</a:t>
                      </a:r>
                      <a:endParaRPr lang="en-US" sz="1600" b="0" i="0" u="none" strike="noStrike" dirty="0">
                        <a:solidFill>
                          <a:srgbClr val="000000"/>
                        </a:solidFill>
                        <a:effectLst/>
                        <a:latin typeface="+mn-lt"/>
                      </a:endParaRPr>
                    </a:p>
                  </a:txBody>
                  <a:tcPr marL="12700" marR="12700" marT="12700" marB="0" anchor="ctr">
                    <a:solidFill>
                      <a:srgbClr val="007694"/>
                    </a:solidFill>
                  </a:tcPr>
                </a:tc>
                <a:tc>
                  <a:txBody>
                    <a:bodyPr/>
                    <a:lstStyle/>
                    <a:p>
                      <a:pPr algn="ctr" fontAlgn="b"/>
                      <a:r>
                        <a:rPr lang="en-US" sz="1600" b="1" i="0" u="none" strike="noStrike" dirty="0" smtClean="0">
                          <a:solidFill>
                            <a:schemeClr val="bg1"/>
                          </a:solidFill>
                          <a:effectLst/>
                          <a:latin typeface="+mn-lt"/>
                        </a:rPr>
                        <a:t>RANGE</a:t>
                      </a:r>
                      <a:endParaRPr lang="en-US" sz="1600" b="1" i="0" u="none" strike="noStrike" dirty="0">
                        <a:solidFill>
                          <a:schemeClr val="bg1"/>
                        </a:solidFill>
                        <a:effectLst/>
                        <a:latin typeface="+mn-lt"/>
                      </a:endParaRPr>
                    </a:p>
                  </a:txBody>
                  <a:tcPr marL="12700" marR="12700" marT="12700" marB="0" anchor="ctr">
                    <a:solidFill>
                      <a:srgbClr val="007694"/>
                    </a:solidFill>
                  </a:tcPr>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US" sz="1600" u="none" strike="noStrike" dirty="0" smtClean="0">
                          <a:effectLst/>
                          <a:latin typeface="+mn-lt"/>
                        </a:rPr>
                        <a:t>RANK</a:t>
                      </a:r>
                      <a:endParaRPr lang="en-US" sz="1600" b="0" i="0" u="none" strike="noStrike" dirty="0" smtClean="0">
                        <a:solidFill>
                          <a:srgbClr val="000000"/>
                        </a:solidFill>
                        <a:effectLst/>
                        <a:latin typeface="+mn-lt"/>
                      </a:endParaRPr>
                    </a:p>
                  </a:txBody>
                  <a:tcPr marL="12700" marR="12700" marT="12700" marB="0" anchor="ctr">
                    <a:solidFill>
                      <a:srgbClr val="007694"/>
                    </a:solidFill>
                  </a:tcPr>
                </a:tc>
                <a:tc>
                  <a:txBody>
                    <a:bodyPr/>
                    <a:lstStyle/>
                    <a:p>
                      <a:pPr algn="ctr" fontAlgn="b"/>
                      <a:r>
                        <a:rPr lang="en-US" sz="1600" u="none" strike="noStrike" dirty="0" smtClean="0">
                          <a:effectLst/>
                          <a:latin typeface="+mn-lt"/>
                        </a:rPr>
                        <a:t>OC</a:t>
                      </a:r>
                      <a:r>
                        <a:rPr lang="en-US" sz="1600" u="none" strike="noStrike" baseline="0" dirty="0" smtClean="0">
                          <a:effectLst/>
                          <a:latin typeface="+mn-lt"/>
                        </a:rPr>
                        <a:t> &amp; OL</a:t>
                      </a:r>
                      <a:endParaRPr lang="en-US" sz="1600" b="0" i="0" u="none" strike="noStrike" dirty="0">
                        <a:solidFill>
                          <a:srgbClr val="000000"/>
                        </a:solidFill>
                        <a:effectLst/>
                        <a:latin typeface="+mn-lt"/>
                      </a:endParaRPr>
                    </a:p>
                  </a:txBody>
                  <a:tcPr marL="12700" marR="12700" marT="12700" marB="0" anchor="ctr">
                    <a:solidFill>
                      <a:srgbClr val="007694"/>
                    </a:solidFill>
                  </a:tcPr>
                </a:tc>
                <a:tc>
                  <a:txBody>
                    <a:bodyPr/>
                    <a:lstStyle/>
                    <a:p>
                      <a:pPr algn="ctr" fontAlgn="b"/>
                      <a:r>
                        <a:rPr lang="en-US" sz="1600" u="none" strike="noStrike" dirty="0" smtClean="0">
                          <a:effectLst/>
                          <a:latin typeface="+mn-lt"/>
                        </a:rPr>
                        <a:t>RANGE</a:t>
                      </a:r>
                      <a:endParaRPr lang="en-US" sz="1600" b="0" i="0" u="none" strike="noStrike" dirty="0">
                        <a:solidFill>
                          <a:srgbClr val="000000"/>
                        </a:solidFill>
                        <a:effectLst/>
                        <a:latin typeface="+mn-lt"/>
                      </a:endParaRPr>
                    </a:p>
                  </a:txBody>
                  <a:tcPr marL="12700" marR="12700" marT="12700" marB="0" anchor="ctr">
                    <a:solidFill>
                      <a:srgbClr val="007694"/>
                    </a:solidFill>
                  </a:tcPr>
                </a:tc>
                <a:tc>
                  <a:txBody>
                    <a:bodyPr/>
                    <a:lstStyle/>
                    <a:p>
                      <a:pPr algn="ctr" fontAlgn="b"/>
                      <a:r>
                        <a:rPr lang="en-US" sz="1600" u="none" strike="noStrike" dirty="0" smtClean="0">
                          <a:effectLst/>
                          <a:latin typeface="+mn-lt"/>
                        </a:rPr>
                        <a:t>RANK</a:t>
                      </a:r>
                      <a:endParaRPr lang="en-US" sz="1600" b="0" i="0" u="none" strike="noStrike" dirty="0">
                        <a:solidFill>
                          <a:srgbClr val="000000"/>
                        </a:solidFill>
                        <a:effectLst/>
                        <a:latin typeface="+mn-lt"/>
                      </a:endParaRPr>
                    </a:p>
                  </a:txBody>
                  <a:tcPr marL="12700" marR="12700" marT="12700" marB="0" anchor="ctr">
                    <a:solidFill>
                      <a:srgbClr val="007694"/>
                    </a:solidFill>
                  </a:tcPr>
                </a:tc>
              </a:tr>
              <a:tr h="358557">
                <a:tc>
                  <a:txBody>
                    <a:bodyPr/>
                    <a:lstStyle/>
                    <a:p>
                      <a:pPr algn="ctr" fontAlgn="b">
                        <a:lnSpc>
                          <a:spcPct val="80000"/>
                        </a:lnSpc>
                      </a:pPr>
                      <a:r>
                        <a:rPr lang="en-US" sz="1400" b="1" u="none" strike="noStrike" dirty="0" smtClean="0">
                          <a:effectLst/>
                          <a:latin typeface="+mn-lt"/>
                        </a:rPr>
                        <a:t>Student Services</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11.0</a:t>
                      </a:r>
                      <a:r>
                        <a:rPr lang="en-US" sz="1400" b="0" u="none" strike="noStrike" dirty="0">
                          <a:effectLst/>
                          <a:latin typeface="+mn-lt"/>
                        </a:rPr>
                        <a:t>%</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dirty="0" smtClean="0">
                          <a:effectLst/>
                          <a:latin typeface="+mn-lt"/>
                        </a:rPr>
                        <a:t>2.0-11.4%</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i="0" u="none" strike="noStrike" dirty="0" smtClean="0">
                          <a:solidFill>
                            <a:srgbClr val="000000"/>
                          </a:solidFill>
                          <a:effectLst/>
                          <a:latin typeface="+mn-lt"/>
                        </a:rPr>
                        <a:t>2/10</a:t>
                      </a:r>
                      <a:endParaRPr lang="en-US" sz="1400" b="1" i="0" u="none" strike="noStrike" dirty="0">
                        <a:solidFill>
                          <a:srgbClr val="000000"/>
                        </a:solidFill>
                        <a:effectLst/>
                        <a:latin typeface="+mn-lt"/>
                      </a:endParaRPr>
                    </a:p>
                  </a:txBody>
                  <a:tcPr marL="12700" marR="12700" marT="12700" marB="0" anchor="ctr">
                    <a:solidFill>
                      <a:srgbClr val="92D050"/>
                    </a:solidFill>
                  </a:tcPr>
                </a:tc>
                <a:tc>
                  <a:txBody>
                    <a:bodyPr/>
                    <a:lstStyle/>
                    <a:p>
                      <a:pPr algn="ctr" fontAlgn="b">
                        <a:lnSpc>
                          <a:spcPct val="80000"/>
                        </a:lnSpc>
                      </a:pPr>
                      <a:r>
                        <a:rPr lang="en-US" sz="1400" u="none" strike="noStrike" dirty="0" smtClean="0">
                          <a:effectLst/>
                          <a:latin typeface="+mn-lt"/>
                        </a:rPr>
                        <a:t>11.3%</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2.0-11.4%</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u="none" strike="noStrike" dirty="0" smtClean="0">
                          <a:effectLst/>
                          <a:latin typeface="+mn-lt"/>
                        </a:rPr>
                        <a:t>2/10</a:t>
                      </a:r>
                      <a:endParaRPr lang="en-US" sz="1400" b="1" i="0" u="none" strike="noStrike" dirty="0">
                        <a:solidFill>
                          <a:srgbClr val="000000"/>
                        </a:solidFill>
                        <a:effectLst/>
                        <a:latin typeface="+mn-lt"/>
                      </a:endParaRPr>
                    </a:p>
                  </a:txBody>
                  <a:tcPr marL="12700" marR="12700" marT="12700" marB="0" anchor="ctr">
                    <a:solidFill>
                      <a:srgbClr val="92D050"/>
                    </a:solidFill>
                  </a:tcPr>
                </a:tc>
              </a:tr>
              <a:tr h="358557">
                <a:tc>
                  <a:txBody>
                    <a:bodyPr/>
                    <a:lstStyle/>
                    <a:p>
                      <a:pPr algn="ctr" fontAlgn="b">
                        <a:lnSpc>
                          <a:spcPct val="80000"/>
                        </a:lnSpc>
                      </a:pPr>
                      <a:r>
                        <a:rPr lang="en-US" sz="1400" b="1" i="0" u="none" strike="noStrike" dirty="0" smtClean="0">
                          <a:effectLst/>
                          <a:latin typeface="+mn-lt"/>
                        </a:rPr>
                        <a:t>IT</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i="0" u="none" strike="noStrike" dirty="0" smtClean="0">
                          <a:effectLst/>
                          <a:latin typeface="+mn-lt"/>
                        </a:rPr>
                        <a:t>3.1%</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dirty="0" smtClean="0">
                          <a:effectLst/>
                          <a:latin typeface="+mn-lt"/>
                        </a:rPr>
                        <a:t>1.2-7.1%</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i="0" u="none" strike="noStrike" dirty="0" smtClean="0">
                          <a:solidFill>
                            <a:schemeClr val="bg1"/>
                          </a:solidFill>
                          <a:effectLst/>
                          <a:latin typeface="+mn-lt"/>
                        </a:rPr>
                        <a:t>9/10</a:t>
                      </a:r>
                      <a:endParaRPr lang="en-US" sz="1400" b="1" i="0" u="none" strike="noStrike" dirty="0">
                        <a:solidFill>
                          <a:schemeClr val="bg1"/>
                        </a:solidFill>
                        <a:effectLst/>
                        <a:latin typeface="+mn-lt"/>
                      </a:endParaRPr>
                    </a:p>
                  </a:txBody>
                  <a:tcPr marL="12700" marR="12700" marT="12700" marB="0" anchor="ctr">
                    <a:solidFill>
                      <a:srgbClr val="FF0000"/>
                    </a:solidFill>
                  </a:tcPr>
                </a:tc>
                <a:tc>
                  <a:txBody>
                    <a:bodyPr/>
                    <a:lstStyle/>
                    <a:p>
                      <a:pPr algn="ctr" fontAlgn="b">
                        <a:lnSpc>
                          <a:spcPct val="80000"/>
                        </a:lnSpc>
                      </a:pPr>
                      <a:r>
                        <a:rPr lang="en-US" sz="1400" u="none" strike="noStrike" dirty="0" smtClean="0">
                          <a:effectLst/>
                          <a:latin typeface="+mn-lt"/>
                        </a:rPr>
                        <a:t>4.6%</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1.2-7.1%</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u="none" strike="noStrike" dirty="0" smtClean="0">
                          <a:effectLst/>
                          <a:latin typeface="+mn-lt"/>
                        </a:rPr>
                        <a:t>6/10</a:t>
                      </a:r>
                      <a:endParaRPr lang="en-US" sz="1400" b="1" i="0" u="none" strike="noStrike" dirty="0">
                        <a:solidFill>
                          <a:srgbClr val="000000"/>
                        </a:solidFill>
                        <a:effectLst/>
                        <a:latin typeface="+mn-lt"/>
                      </a:endParaRPr>
                    </a:p>
                  </a:txBody>
                  <a:tcPr marL="12700" marR="12700" marT="12700" marB="0" anchor="ctr">
                    <a:solidFill>
                      <a:srgbClr val="FFFF00"/>
                    </a:solidFill>
                  </a:tcPr>
                </a:tc>
              </a:tr>
              <a:tr h="358557">
                <a:tc>
                  <a:txBody>
                    <a:bodyPr/>
                    <a:lstStyle/>
                    <a:p>
                      <a:pPr algn="ctr" fontAlgn="b">
                        <a:lnSpc>
                          <a:spcPct val="80000"/>
                        </a:lnSpc>
                      </a:pPr>
                      <a:r>
                        <a:rPr lang="en-US" sz="1400" b="1" u="none" strike="noStrike" dirty="0" smtClean="0">
                          <a:effectLst/>
                          <a:latin typeface="+mn-lt"/>
                        </a:rPr>
                        <a:t>Physical Plant</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5.8%</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dirty="0" smtClean="0">
                          <a:effectLst/>
                          <a:latin typeface="+mn-lt"/>
                        </a:rPr>
                        <a:t>5.8-11.7%</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i="0" u="none" strike="noStrike" dirty="0" smtClean="0">
                          <a:solidFill>
                            <a:schemeClr val="bg1"/>
                          </a:solidFill>
                          <a:effectLst/>
                          <a:latin typeface="+mn-lt"/>
                        </a:rPr>
                        <a:t>10/10</a:t>
                      </a:r>
                      <a:endParaRPr lang="en-US" sz="1400" b="1" i="0" u="none" strike="noStrike" dirty="0">
                        <a:solidFill>
                          <a:schemeClr val="bg1"/>
                        </a:solidFill>
                        <a:effectLst/>
                        <a:latin typeface="+mn-lt"/>
                      </a:endParaRPr>
                    </a:p>
                  </a:txBody>
                  <a:tcPr marL="12700" marR="12700" marT="12700" marB="0" anchor="ctr">
                    <a:solidFill>
                      <a:srgbClr val="FF0000"/>
                    </a:solidFill>
                  </a:tcPr>
                </a:tc>
                <a:tc>
                  <a:txBody>
                    <a:bodyPr/>
                    <a:lstStyle/>
                    <a:p>
                      <a:pPr algn="ctr" fontAlgn="b">
                        <a:lnSpc>
                          <a:spcPct val="80000"/>
                        </a:lnSpc>
                      </a:pPr>
                      <a:r>
                        <a:rPr lang="en-US" sz="1400" u="none" strike="noStrike" dirty="0" smtClean="0">
                          <a:effectLst/>
                          <a:latin typeface="+mn-lt"/>
                        </a:rPr>
                        <a:t>5.4%</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5.4-11.7%</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u="none" strike="noStrike" dirty="0" smtClean="0">
                          <a:solidFill>
                            <a:schemeClr val="bg1"/>
                          </a:solidFill>
                          <a:effectLst/>
                          <a:latin typeface="+mn-lt"/>
                        </a:rPr>
                        <a:t>10/10</a:t>
                      </a:r>
                      <a:endParaRPr lang="en-US" sz="1400" b="1" i="0" u="none" strike="noStrike" dirty="0">
                        <a:solidFill>
                          <a:schemeClr val="bg1"/>
                        </a:solidFill>
                        <a:effectLst/>
                        <a:latin typeface="+mn-lt"/>
                      </a:endParaRPr>
                    </a:p>
                  </a:txBody>
                  <a:tcPr marL="12700" marR="12700" marT="12700" marB="0" anchor="ctr">
                    <a:solidFill>
                      <a:srgbClr val="FF0000"/>
                    </a:solidFill>
                  </a:tcPr>
                </a:tc>
              </a:tr>
              <a:tr h="358557">
                <a:tc>
                  <a:txBody>
                    <a:bodyPr/>
                    <a:lstStyle/>
                    <a:p>
                      <a:pPr algn="ctr" fontAlgn="b">
                        <a:lnSpc>
                          <a:spcPct val="80000"/>
                        </a:lnSpc>
                      </a:pPr>
                      <a:r>
                        <a:rPr lang="en-US" sz="1400" b="1" u="none" strike="noStrike" dirty="0" smtClean="0">
                          <a:effectLst/>
                          <a:latin typeface="+mn-lt"/>
                        </a:rPr>
                        <a:t>Library</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2.7%</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dirty="0" smtClean="0">
                          <a:effectLst/>
                          <a:latin typeface="+mn-lt"/>
                        </a:rPr>
                        <a:t>2.7-5.4%</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i="0" u="none" strike="noStrike" dirty="0" smtClean="0">
                          <a:solidFill>
                            <a:schemeClr val="bg1"/>
                          </a:solidFill>
                          <a:effectLst/>
                          <a:latin typeface="+mn-lt"/>
                        </a:rPr>
                        <a:t>10/10</a:t>
                      </a:r>
                      <a:endParaRPr lang="en-US" sz="1400" b="1" i="0" u="none" strike="noStrike" dirty="0">
                        <a:solidFill>
                          <a:schemeClr val="bg1"/>
                        </a:solidFill>
                        <a:effectLst/>
                        <a:latin typeface="+mn-lt"/>
                      </a:endParaRPr>
                    </a:p>
                  </a:txBody>
                  <a:tcPr marL="12700" marR="12700" marT="12700" marB="0" anchor="ctr">
                    <a:solidFill>
                      <a:srgbClr val="FF0000"/>
                    </a:solidFill>
                  </a:tcPr>
                </a:tc>
                <a:tc>
                  <a:txBody>
                    <a:bodyPr/>
                    <a:lstStyle/>
                    <a:p>
                      <a:pPr algn="ctr" fontAlgn="b">
                        <a:lnSpc>
                          <a:spcPct val="80000"/>
                        </a:lnSpc>
                      </a:pPr>
                      <a:r>
                        <a:rPr lang="en-US" sz="1400" u="none" strike="noStrike" dirty="0" smtClean="0">
                          <a:effectLst/>
                          <a:latin typeface="+mn-lt"/>
                        </a:rPr>
                        <a:t>2.6%</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2.6-5.4%</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i="0" u="none" strike="noStrike" dirty="0" smtClean="0">
                          <a:solidFill>
                            <a:schemeClr val="bg1"/>
                          </a:solidFill>
                          <a:effectLst/>
                          <a:latin typeface="+mn-lt"/>
                        </a:rPr>
                        <a:t>10/10</a:t>
                      </a:r>
                      <a:endParaRPr lang="en-US" sz="1400" b="1" i="0" u="none" strike="noStrike" dirty="0">
                        <a:solidFill>
                          <a:schemeClr val="bg1"/>
                        </a:solidFill>
                        <a:effectLst/>
                        <a:latin typeface="+mn-lt"/>
                      </a:endParaRPr>
                    </a:p>
                  </a:txBody>
                  <a:tcPr marL="12700" marR="12700" marT="12700" marB="0" anchor="ctr">
                    <a:solidFill>
                      <a:srgbClr val="FF0000"/>
                    </a:solidFill>
                  </a:tcPr>
                </a:tc>
              </a:tr>
              <a:tr h="358557">
                <a:tc>
                  <a:txBody>
                    <a:bodyPr/>
                    <a:lstStyle/>
                    <a:p>
                      <a:pPr algn="ctr" fontAlgn="b">
                        <a:lnSpc>
                          <a:spcPct val="80000"/>
                        </a:lnSpc>
                      </a:pPr>
                      <a:r>
                        <a:rPr lang="en-US" sz="1400" b="1" u="none" strike="noStrike" dirty="0" smtClean="0">
                          <a:effectLst/>
                          <a:latin typeface="+mn-lt"/>
                        </a:rPr>
                        <a:t>External Relations</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dirty="0" smtClean="0">
                          <a:effectLst/>
                          <a:latin typeface="+mn-lt"/>
                        </a:rPr>
                        <a:t>1.4%</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dirty="0" smtClean="0">
                          <a:effectLst/>
                          <a:latin typeface="+mn-lt"/>
                        </a:rPr>
                        <a:t>1.4-5.2%</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i="0" u="none" strike="noStrike" dirty="0" smtClean="0">
                          <a:solidFill>
                            <a:schemeClr val="bg1"/>
                          </a:solidFill>
                          <a:effectLst/>
                          <a:latin typeface="+mn-lt"/>
                        </a:rPr>
                        <a:t>10/10</a:t>
                      </a:r>
                      <a:endParaRPr lang="en-US" sz="1400" b="1" i="0" u="none" strike="noStrike" dirty="0">
                        <a:solidFill>
                          <a:schemeClr val="bg1"/>
                        </a:solidFill>
                        <a:effectLst/>
                        <a:latin typeface="+mn-lt"/>
                      </a:endParaRPr>
                    </a:p>
                  </a:txBody>
                  <a:tcPr marL="12700" marR="12700" marT="12700" marB="0" anchor="ctr">
                    <a:solidFill>
                      <a:srgbClr val="FF0000"/>
                    </a:solidFill>
                  </a:tcPr>
                </a:tc>
                <a:tc>
                  <a:txBody>
                    <a:bodyPr/>
                    <a:lstStyle/>
                    <a:p>
                      <a:pPr algn="ctr" fontAlgn="b">
                        <a:lnSpc>
                          <a:spcPct val="80000"/>
                        </a:lnSpc>
                      </a:pPr>
                      <a:r>
                        <a:rPr lang="en-US" sz="1400" u="none" strike="noStrike" dirty="0" smtClean="0">
                          <a:effectLst/>
                          <a:latin typeface="+mn-lt"/>
                        </a:rPr>
                        <a:t>2.4%</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1.7-5.2%</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u="none" strike="noStrike" dirty="0" smtClean="0">
                          <a:effectLst/>
                          <a:latin typeface="+mn-lt"/>
                        </a:rPr>
                        <a:t>7/10</a:t>
                      </a:r>
                      <a:endParaRPr lang="en-US" sz="1400" b="1" i="0" u="none" strike="noStrike" dirty="0">
                        <a:solidFill>
                          <a:srgbClr val="000000"/>
                        </a:solidFill>
                        <a:effectLst/>
                        <a:latin typeface="+mn-lt"/>
                      </a:endParaRPr>
                    </a:p>
                  </a:txBody>
                  <a:tcPr marL="12700" marR="12700" marT="12700" marB="0" anchor="ctr">
                    <a:solidFill>
                      <a:srgbClr val="FFFF00"/>
                    </a:solidFill>
                  </a:tcPr>
                </a:tc>
              </a:tr>
            </a:tbl>
          </a:graphicData>
        </a:graphic>
      </p:graphicFrame>
    </p:spTree>
    <p:extLst>
      <p:ext uri="{BB962C8B-B14F-4D97-AF65-F5344CB8AC3E}">
        <p14:creationId xmlns:p14="http://schemas.microsoft.com/office/powerpoint/2010/main" val="18662731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30681" y="262901"/>
            <a:ext cx="5379522" cy="461665"/>
          </a:xfrm>
          <a:prstGeom prst="rect">
            <a:avLst/>
          </a:prstGeom>
          <a:noFill/>
        </p:spPr>
        <p:txBody>
          <a:bodyPr wrap="square" rtlCol="0">
            <a:spAutoFit/>
          </a:bodyPr>
          <a:lstStyle/>
          <a:p>
            <a:pPr algn="ctr">
              <a:spcAft>
                <a:spcPts val="600"/>
              </a:spcAft>
            </a:pPr>
            <a:r>
              <a:rPr lang="en-US" sz="2400" b="1" dirty="0" smtClean="0">
                <a:solidFill>
                  <a:srgbClr val="007694"/>
                </a:solidFill>
              </a:rPr>
              <a:t>Average Fall</a:t>
            </a:r>
            <a:r>
              <a:rPr lang="en-US" sz="2400" b="1" dirty="0">
                <a:solidFill>
                  <a:srgbClr val="007694"/>
                </a:solidFill>
              </a:rPr>
              <a:t> </a:t>
            </a:r>
            <a:r>
              <a:rPr lang="en-US" sz="2400" b="1" dirty="0" smtClean="0">
                <a:solidFill>
                  <a:srgbClr val="007694"/>
                </a:solidFill>
              </a:rPr>
              <a:t>Class Size:  2010-2013</a:t>
            </a:r>
            <a:endParaRPr lang="en-US" sz="2400" b="1" dirty="0">
              <a:solidFill>
                <a:srgbClr val="007694"/>
              </a:solidFill>
            </a:endParaRPr>
          </a:p>
        </p:txBody>
      </p:sp>
      <p:graphicFrame>
        <p:nvGraphicFramePr>
          <p:cNvPr id="7" name="Chart 6"/>
          <p:cNvGraphicFramePr/>
          <p:nvPr>
            <p:extLst>
              <p:ext uri="{D42A27DB-BD31-4B8C-83A1-F6EECF244321}">
                <p14:modId xmlns:p14="http://schemas.microsoft.com/office/powerpoint/2010/main" val="98758759"/>
              </p:ext>
            </p:extLst>
          </p:nvPr>
        </p:nvGraphicFramePr>
        <p:xfrm>
          <a:off x="568960" y="786121"/>
          <a:ext cx="7945120" cy="4717728"/>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6167120" y="5078633"/>
            <a:ext cx="3108960" cy="276999"/>
          </a:xfrm>
          <a:prstGeom prst="rect">
            <a:avLst/>
          </a:prstGeom>
        </p:spPr>
        <p:txBody>
          <a:bodyPr wrap="square">
            <a:spAutoFit/>
          </a:bodyPr>
          <a:lstStyle/>
          <a:p>
            <a:r>
              <a:rPr lang="en-US" sz="1200" i="1" dirty="0" smtClean="0"/>
              <a:t>Source: BC </a:t>
            </a:r>
            <a:r>
              <a:rPr lang="en-US" sz="1200" i="1" dirty="0" err="1" smtClean="0"/>
              <a:t>HEADset</a:t>
            </a:r>
            <a:r>
              <a:rPr lang="en-US" sz="1200" i="1" dirty="0" smtClean="0"/>
              <a:t> Submission</a:t>
            </a:r>
            <a:endParaRPr lang="en-US" sz="1200" dirty="0"/>
          </a:p>
        </p:txBody>
      </p:sp>
    </p:spTree>
    <p:extLst>
      <p:ext uri="{BB962C8B-B14F-4D97-AF65-F5344CB8AC3E}">
        <p14:creationId xmlns:p14="http://schemas.microsoft.com/office/powerpoint/2010/main" val="2664810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00806" y="262901"/>
            <a:ext cx="7028795" cy="461665"/>
          </a:xfrm>
          <a:prstGeom prst="rect">
            <a:avLst/>
          </a:prstGeom>
          <a:noFill/>
        </p:spPr>
        <p:txBody>
          <a:bodyPr wrap="square" rtlCol="0">
            <a:spAutoFit/>
          </a:bodyPr>
          <a:lstStyle/>
          <a:p>
            <a:pPr algn="l">
              <a:spcAft>
                <a:spcPts val="600"/>
              </a:spcAft>
            </a:pPr>
            <a:r>
              <a:rPr lang="en-US" sz="2400" b="1" dirty="0" smtClean="0">
                <a:solidFill>
                  <a:srgbClr val="007694"/>
                </a:solidFill>
              </a:rPr>
              <a:t>Historical Class Size Distribution:  2009-2013  </a:t>
            </a:r>
            <a:endParaRPr lang="en-US" sz="2400" b="1" dirty="0">
              <a:solidFill>
                <a:srgbClr val="007694"/>
              </a:solidFill>
            </a:endParaRPr>
          </a:p>
        </p:txBody>
      </p:sp>
      <p:sp>
        <p:nvSpPr>
          <p:cNvPr id="3" name="Rectangle 2"/>
          <p:cNvSpPr/>
          <p:nvPr/>
        </p:nvSpPr>
        <p:spPr>
          <a:xfrm>
            <a:off x="1200807" y="734321"/>
            <a:ext cx="3346214" cy="369332"/>
          </a:xfrm>
          <a:prstGeom prst="rect">
            <a:avLst/>
          </a:prstGeom>
        </p:spPr>
        <p:txBody>
          <a:bodyPr wrap="none">
            <a:spAutoFit/>
          </a:bodyPr>
          <a:lstStyle/>
          <a:p>
            <a:r>
              <a:rPr lang="en-US" b="1" dirty="0"/>
              <a:t>Fall Semester, Kamloops Campus</a:t>
            </a:r>
          </a:p>
        </p:txBody>
      </p:sp>
      <p:graphicFrame>
        <p:nvGraphicFramePr>
          <p:cNvPr id="7" name="Chart 6"/>
          <p:cNvGraphicFramePr/>
          <p:nvPr>
            <p:extLst>
              <p:ext uri="{D42A27DB-BD31-4B8C-83A1-F6EECF244321}">
                <p14:modId xmlns:p14="http://schemas.microsoft.com/office/powerpoint/2010/main" val="3209364133"/>
              </p:ext>
            </p:extLst>
          </p:nvPr>
        </p:nvGraphicFramePr>
        <p:xfrm>
          <a:off x="518160" y="918987"/>
          <a:ext cx="8280400" cy="4221973"/>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p:cNvSpPr/>
          <p:nvPr/>
        </p:nvSpPr>
        <p:spPr>
          <a:xfrm>
            <a:off x="994149" y="5140960"/>
            <a:ext cx="6106160" cy="276999"/>
          </a:xfrm>
          <a:prstGeom prst="rect">
            <a:avLst/>
          </a:prstGeom>
        </p:spPr>
        <p:txBody>
          <a:bodyPr wrap="square">
            <a:spAutoFit/>
          </a:bodyPr>
          <a:lstStyle/>
          <a:p>
            <a:r>
              <a:rPr lang="en-US" sz="1200" i="1" dirty="0" smtClean="0"/>
              <a:t>Note: </a:t>
            </a:r>
            <a:r>
              <a:rPr lang="en-US" sz="1200" i="1" dirty="0"/>
              <a:t>Compiled from </a:t>
            </a:r>
            <a:r>
              <a:rPr lang="en-US" sz="1200" i="1" dirty="0" smtClean="0"/>
              <a:t>annual </a:t>
            </a:r>
            <a:r>
              <a:rPr lang="en-US" sz="1200" i="1" dirty="0"/>
              <a:t>internal Space Utilization reports. </a:t>
            </a:r>
            <a:endParaRPr lang="en-US" sz="1200" dirty="0"/>
          </a:p>
        </p:txBody>
      </p:sp>
    </p:spTree>
    <p:extLst>
      <p:ext uri="{BB962C8B-B14F-4D97-AF65-F5344CB8AC3E}">
        <p14:creationId xmlns:p14="http://schemas.microsoft.com/office/powerpoint/2010/main" val="31374907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65870" y="312442"/>
            <a:ext cx="5597675" cy="430887"/>
          </a:xfrm>
          <a:prstGeom prst="rect">
            <a:avLst/>
          </a:prstGeom>
          <a:noFill/>
        </p:spPr>
        <p:txBody>
          <a:bodyPr wrap="square" rtlCol="0">
            <a:spAutoFit/>
          </a:bodyPr>
          <a:lstStyle/>
          <a:p>
            <a:pPr algn="l">
              <a:spcAft>
                <a:spcPts val="600"/>
              </a:spcAft>
            </a:pPr>
            <a:r>
              <a:rPr lang="en-US" sz="2200" b="1" dirty="0" smtClean="0">
                <a:solidFill>
                  <a:srgbClr val="007694"/>
                </a:solidFill>
              </a:rPr>
              <a:t>Course Section Size Breakdown: Small Courses</a:t>
            </a:r>
            <a:endParaRPr lang="en-US" sz="2200" b="1" dirty="0">
              <a:solidFill>
                <a:srgbClr val="007694"/>
              </a:solidFill>
            </a:endParaRP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629260" y="1006728"/>
            <a:ext cx="3547048" cy="34155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4338520" y="1007184"/>
            <a:ext cx="4193613" cy="34131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629259" y="4643899"/>
            <a:ext cx="7902873" cy="523220"/>
          </a:xfrm>
          <a:prstGeom prst="rect">
            <a:avLst/>
          </a:prstGeom>
        </p:spPr>
        <p:txBody>
          <a:bodyPr wrap="square">
            <a:spAutoFit/>
          </a:bodyPr>
          <a:lstStyle/>
          <a:p>
            <a:r>
              <a:rPr lang="en-US" sz="1400" i="1" dirty="0"/>
              <a:t>Note. Only includes courses for academic credit. Excludes: co-op work terms, thesis courses, directed studies, or distance studies as identified in Banner. </a:t>
            </a:r>
            <a:endParaRPr lang="en-US" sz="1400" dirty="0"/>
          </a:p>
        </p:txBody>
      </p:sp>
      <p:sp>
        <p:nvSpPr>
          <p:cNvPr id="6" name="Oval 5"/>
          <p:cNvSpPr/>
          <p:nvPr/>
        </p:nvSpPr>
        <p:spPr>
          <a:xfrm>
            <a:off x="4873097" y="3041816"/>
            <a:ext cx="2378441" cy="1298690"/>
          </a:xfrm>
          <a:prstGeom prst="ellipse">
            <a:avLst/>
          </a:prstGeom>
          <a:noFill/>
          <a:ln w="28575">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219778" y="1692260"/>
            <a:ext cx="2392001" cy="369332"/>
          </a:xfrm>
          <a:prstGeom prst="rect">
            <a:avLst/>
          </a:prstGeom>
          <a:noFill/>
        </p:spPr>
        <p:txBody>
          <a:bodyPr wrap="none" rtlCol="0">
            <a:spAutoFit/>
          </a:bodyPr>
          <a:lstStyle/>
          <a:p>
            <a:r>
              <a:rPr lang="en-US" b="1" dirty="0" smtClean="0"/>
              <a:t>20% of All Sections &lt;15</a:t>
            </a:r>
            <a:endParaRPr lang="en-US" b="1" dirty="0"/>
          </a:p>
        </p:txBody>
      </p:sp>
      <p:cxnSp>
        <p:nvCxnSpPr>
          <p:cNvPr id="10" name="Straight Arrow Connector 9"/>
          <p:cNvCxnSpPr/>
          <p:nvPr/>
        </p:nvCxnSpPr>
        <p:spPr>
          <a:xfrm flipH="1">
            <a:off x="6133258" y="2152891"/>
            <a:ext cx="302068" cy="804670"/>
          </a:xfrm>
          <a:prstGeom prst="straightConnector1">
            <a:avLst/>
          </a:prstGeom>
          <a:ln w="28575">
            <a:solidFill>
              <a:srgbClr val="C00000"/>
            </a:solidFill>
            <a:prstDash val="sysDash"/>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392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8779" y="262901"/>
            <a:ext cx="7148945" cy="830997"/>
          </a:xfrm>
          <a:prstGeom prst="rect">
            <a:avLst/>
          </a:prstGeom>
          <a:noFill/>
        </p:spPr>
        <p:txBody>
          <a:bodyPr wrap="square" rtlCol="0">
            <a:spAutoFit/>
          </a:bodyPr>
          <a:lstStyle/>
          <a:p>
            <a:pPr algn="ctr">
              <a:spcAft>
                <a:spcPts val="600"/>
              </a:spcAft>
            </a:pPr>
            <a:r>
              <a:rPr lang="en-US" sz="2400" b="1" dirty="0" smtClean="0">
                <a:solidFill>
                  <a:srgbClr val="007694"/>
                </a:solidFill>
              </a:rPr>
              <a:t>All Employee Wages and Benefits ($’000’s) Relative to Course Enrolments:  2010-2014</a:t>
            </a:r>
            <a:endParaRPr lang="en-US" sz="2400" b="1" dirty="0">
              <a:solidFill>
                <a:srgbClr val="007694"/>
              </a:solidFill>
            </a:endParaRPr>
          </a:p>
        </p:txBody>
      </p:sp>
      <p:graphicFrame>
        <p:nvGraphicFramePr>
          <p:cNvPr id="6" name="Chart 5"/>
          <p:cNvGraphicFramePr>
            <a:graphicFrameLocks/>
          </p:cNvGraphicFramePr>
          <p:nvPr>
            <p:extLst>
              <p:ext uri="{D42A27DB-BD31-4B8C-83A1-F6EECF244321}">
                <p14:modId xmlns:p14="http://schemas.microsoft.com/office/powerpoint/2010/main" val="3177158514"/>
              </p:ext>
            </p:extLst>
          </p:nvPr>
        </p:nvGraphicFramePr>
        <p:xfrm>
          <a:off x="602616" y="1198880"/>
          <a:ext cx="8020049" cy="4155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8029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964573" y="1347419"/>
            <a:ext cx="7068177" cy="1938992"/>
          </a:xfrm>
          <a:prstGeom prst="rect">
            <a:avLst/>
          </a:prstGeom>
          <a:noFill/>
          <a:ln w="9525">
            <a:noFill/>
            <a:miter lim="800000"/>
            <a:headEnd/>
            <a:tailEnd/>
          </a:ln>
        </p:spPr>
        <p:txBody>
          <a:bodyPr wrap="square">
            <a:spAutoFit/>
          </a:bodyPr>
          <a:lstStyle/>
          <a:p>
            <a:pPr marL="285750" indent="-285750" algn="l">
              <a:spcAft>
                <a:spcPts val="600"/>
              </a:spcAft>
              <a:buFont typeface="Arial" panose="020B0604020202020204" pitchFamily="34" charset="0"/>
              <a:buChar char="•"/>
            </a:pPr>
            <a:r>
              <a:rPr lang="en-US" sz="2000" dirty="0" smtClean="0"/>
              <a:t>Introductions and Acknowledgements</a:t>
            </a:r>
          </a:p>
          <a:p>
            <a:pPr marL="285750" indent="-285750" algn="l">
              <a:spcAft>
                <a:spcPts val="600"/>
              </a:spcAft>
              <a:buFont typeface="Arial" panose="020B0604020202020204" pitchFamily="34" charset="0"/>
              <a:buChar char="•"/>
            </a:pPr>
            <a:r>
              <a:rPr lang="en-US" sz="2000" dirty="0" smtClean="0"/>
              <a:t>ACT 1:  Context Setting – TRU Number</a:t>
            </a:r>
            <a:r>
              <a:rPr lang="en-US" sz="2000" dirty="0"/>
              <a:t>s</a:t>
            </a:r>
            <a:endParaRPr lang="en-US" sz="2000" dirty="0" smtClean="0"/>
          </a:p>
          <a:p>
            <a:pPr marL="285750" indent="-285750">
              <a:spcAft>
                <a:spcPts val="600"/>
              </a:spcAft>
              <a:buFont typeface="Arial" panose="020B0604020202020204" pitchFamily="34" charset="0"/>
              <a:buChar char="•"/>
            </a:pPr>
            <a:r>
              <a:rPr lang="en-US" sz="2000" dirty="0" smtClean="0"/>
              <a:t>ACT 2:  Proposed Budget Methodology</a:t>
            </a:r>
          </a:p>
          <a:p>
            <a:pPr marL="285750" indent="-285750">
              <a:spcAft>
                <a:spcPts val="600"/>
              </a:spcAft>
              <a:buFont typeface="Arial" panose="020B0604020202020204" pitchFamily="34" charset="0"/>
              <a:buChar char="•"/>
            </a:pPr>
            <a:r>
              <a:rPr lang="en-US" sz="2000" dirty="0" smtClean="0"/>
              <a:t>ACT 3:  Question Period</a:t>
            </a:r>
          </a:p>
          <a:p>
            <a:pPr marL="285750" indent="-285750" algn="l">
              <a:spcAft>
                <a:spcPts val="600"/>
              </a:spcAft>
              <a:buFont typeface="Arial" panose="020B0604020202020204" pitchFamily="34" charset="0"/>
              <a:buChar char="•"/>
            </a:pPr>
            <a:endParaRPr lang="en-US" sz="2000" dirty="0" smtClean="0"/>
          </a:p>
        </p:txBody>
      </p:sp>
      <p:sp>
        <p:nvSpPr>
          <p:cNvPr id="7" name="TextBox 6"/>
          <p:cNvSpPr txBox="1"/>
          <p:nvPr/>
        </p:nvSpPr>
        <p:spPr>
          <a:xfrm>
            <a:off x="647056" y="503094"/>
            <a:ext cx="8496944" cy="523220"/>
          </a:xfrm>
          <a:prstGeom prst="rect">
            <a:avLst/>
          </a:prstGeom>
          <a:noFill/>
        </p:spPr>
        <p:txBody>
          <a:bodyPr wrap="square" rtlCol="0">
            <a:spAutoFit/>
          </a:bodyPr>
          <a:lstStyle/>
          <a:p>
            <a:pPr algn="l">
              <a:spcAft>
                <a:spcPts val="600"/>
              </a:spcAft>
            </a:pPr>
            <a:r>
              <a:rPr lang="en-US" sz="2800" b="1" dirty="0" smtClean="0">
                <a:solidFill>
                  <a:srgbClr val="007694"/>
                </a:solidFill>
              </a:rPr>
              <a:t>TODAY’S DISCUSSION</a:t>
            </a:r>
            <a:endParaRPr lang="en-US" sz="2800" b="1" dirty="0">
              <a:solidFill>
                <a:srgbClr val="007694"/>
              </a:solidFill>
            </a:endParaRPr>
          </a:p>
        </p:txBody>
      </p:sp>
    </p:spTree>
    <p:extLst>
      <p:ext uri="{BB962C8B-B14F-4D97-AF65-F5344CB8AC3E}">
        <p14:creationId xmlns:p14="http://schemas.microsoft.com/office/powerpoint/2010/main" val="12801597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94" y="593767"/>
            <a:ext cx="7783012" cy="4488052"/>
          </a:xfrm>
          <a:prstGeom prst="rect">
            <a:avLst/>
          </a:prstGeom>
        </p:spPr>
      </p:pic>
      <p:sp>
        <p:nvSpPr>
          <p:cNvPr id="6" name="Oval 5"/>
          <p:cNvSpPr/>
          <p:nvPr/>
        </p:nvSpPr>
        <p:spPr>
          <a:xfrm>
            <a:off x="2698307" y="2586148"/>
            <a:ext cx="1493682" cy="1047701"/>
          </a:xfrm>
          <a:prstGeom prst="ellipse">
            <a:avLst/>
          </a:prstGeom>
          <a:noFill/>
          <a:ln w="28575">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4764578" y="1966945"/>
            <a:ext cx="4118165" cy="2062103"/>
          </a:xfrm>
          <a:prstGeom prst="rect">
            <a:avLst/>
          </a:prstGeom>
          <a:solidFill>
            <a:schemeClr val="bg1"/>
          </a:solidFill>
        </p:spPr>
        <p:txBody>
          <a:bodyPr wrap="square" rtlCol="0">
            <a:spAutoFit/>
          </a:bodyPr>
          <a:lstStyle/>
          <a:p>
            <a:r>
              <a:rPr lang="en-US" sz="3200" b="1" dirty="0" smtClean="0"/>
              <a:t>“Period of Dramatic, Disproportionate,</a:t>
            </a:r>
          </a:p>
          <a:p>
            <a:r>
              <a:rPr lang="en-US" sz="3200" b="1" dirty="0" smtClean="0"/>
              <a:t>Unsustainable Growth”</a:t>
            </a:r>
            <a:endParaRPr lang="en-US" sz="3200" b="1" dirty="0"/>
          </a:p>
        </p:txBody>
      </p:sp>
      <p:cxnSp>
        <p:nvCxnSpPr>
          <p:cNvPr id="9" name="Straight Arrow Connector 8"/>
          <p:cNvCxnSpPr/>
          <p:nvPr/>
        </p:nvCxnSpPr>
        <p:spPr>
          <a:xfrm flipH="1">
            <a:off x="4168917" y="2434442"/>
            <a:ext cx="688091" cy="437146"/>
          </a:xfrm>
          <a:prstGeom prst="straightConnector1">
            <a:avLst/>
          </a:prstGeom>
          <a:ln w="28575">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8898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8779" y="262901"/>
            <a:ext cx="7148945" cy="830997"/>
          </a:xfrm>
          <a:prstGeom prst="rect">
            <a:avLst/>
          </a:prstGeom>
          <a:noFill/>
        </p:spPr>
        <p:txBody>
          <a:bodyPr wrap="square" rtlCol="0">
            <a:spAutoFit/>
          </a:bodyPr>
          <a:lstStyle/>
          <a:p>
            <a:pPr algn="ctr">
              <a:spcAft>
                <a:spcPts val="600"/>
              </a:spcAft>
            </a:pPr>
            <a:r>
              <a:rPr lang="en-US" sz="2400" b="1" dirty="0" smtClean="0">
                <a:solidFill>
                  <a:srgbClr val="007694"/>
                </a:solidFill>
              </a:rPr>
              <a:t>All Employee Wages and Benefits ($’000’s) Relative to Course Enrolments:  2010-2014</a:t>
            </a:r>
            <a:endParaRPr lang="en-US" sz="2400" b="1" dirty="0">
              <a:solidFill>
                <a:srgbClr val="007694"/>
              </a:solidFill>
            </a:endParaRPr>
          </a:p>
        </p:txBody>
      </p:sp>
      <p:graphicFrame>
        <p:nvGraphicFramePr>
          <p:cNvPr id="6" name="Chart 5"/>
          <p:cNvGraphicFramePr>
            <a:graphicFrameLocks/>
          </p:cNvGraphicFramePr>
          <p:nvPr>
            <p:extLst>
              <p:ext uri="{D42A27DB-BD31-4B8C-83A1-F6EECF244321}">
                <p14:modId xmlns:p14="http://schemas.microsoft.com/office/powerpoint/2010/main" val="3438003311"/>
              </p:ext>
            </p:extLst>
          </p:nvPr>
        </p:nvGraphicFramePr>
        <p:xfrm>
          <a:off x="602616" y="1198880"/>
          <a:ext cx="8020049" cy="4155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44767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8779" y="262901"/>
            <a:ext cx="7148945" cy="830997"/>
          </a:xfrm>
          <a:prstGeom prst="rect">
            <a:avLst/>
          </a:prstGeom>
          <a:noFill/>
        </p:spPr>
        <p:txBody>
          <a:bodyPr wrap="square" rtlCol="0">
            <a:spAutoFit/>
          </a:bodyPr>
          <a:lstStyle/>
          <a:p>
            <a:pPr algn="ctr">
              <a:spcAft>
                <a:spcPts val="600"/>
              </a:spcAft>
            </a:pPr>
            <a:r>
              <a:rPr lang="en-US" sz="2400" b="1" dirty="0" smtClean="0">
                <a:solidFill>
                  <a:srgbClr val="007694"/>
                </a:solidFill>
              </a:rPr>
              <a:t>Percentage of Employee Category Costs Relative to Total TRU Employee Costs:  2010-2014</a:t>
            </a:r>
            <a:endParaRPr lang="en-US" sz="2400" b="1" dirty="0">
              <a:solidFill>
                <a:srgbClr val="007694"/>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565827899"/>
              </p:ext>
            </p:extLst>
          </p:nvPr>
        </p:nvGraphicFramePr>
        <p:xfrm>
          <a:off x="629919" y="1599734"/>
          <a:ext cx="7863842" cy="2724565"/>
        </p:xfrm>
        <a:graphic>
          <a:graphicData uri="http://schemas.openxmlformats.org/drawingml/2006/table">
            <a:tbl>
              <a:tblPr firstRow="1">
                <a:effectLst>
                  <a:outerShdw blurRad="50800" dist="38100" dir="2700000" algn="tl" rotWithShape="0">
                    <a:prstClr val="black">
                      <a:alpha val="40000"/>
                    </a:prstClr>
                  </a:outerShdw>
                </a:effectLst>
                <a:tableStyleId>{5C22544A-7EE6-4342-B048-85BDC9FD1C3A}</a:tableStyleId>
              </a:tblPr>
              <a:tblGrid>
                <a:gridCol w="1123406"/>
                <a:gridCol w="1123406"/>
                <a:gridCol w="1123406"/>
                <a:gridCol w="1123406"/>
                <a:gridCol w="1123406"/>
                <a:gridCol w="1123406"/>
                <a:gridCol w="1123406"/>
              </a:tblGrid>
              <a:tr h="573223">
                <a:tc>
                  <a:txBody>
                    <a:bodyPr/>
                    <a:lstStyle/>
                    <a:p>
                      <a:pPr algn="l" fontAlgn="b"/>
                      <a:endParaRPr lang="en-US" sz="1100" b="0" i="0" u="none" strike="noStrike" dirty="0">
                        <a:solidFill>
                          <a:srgbClr val="000000"/>
                        </a:solidFill>
                        <a:effectLst/>
                        <a:latin typeface="+mn-lt"/>
                      </a:endParaRPr>
                    </a:p>
                  </a:txBody>
                  <a:tcPr marL="12700" marR="12700" marT="12700" marB="0" anchor="ctr">
                    <a:solidFill>
                      <a:srgbClr val="007694"/>
                    </a:solidFill>
                  </a:tcPr>
                </a:tc>
                <a:tc>
                  <a:txBody>
                    <a:bodyPr/>
                    <a:lstStyle/>
                    <a:p>
                      <a:pPr algn="ctr" fontAlgn="b">
                        <a:lnSpc>
                          <a:spcPct val="100000"/>
                        </a:lnSpc>
                      </a:pPr>
                      <a:r>
                        <a:rPr lang="en-US" sz="1600" u="none" strike="noStrike" dirty="0">
                          <a:effectLst/>
                          <a:latin typeface="+mn-lt"/>
                        </a:rPr>
                        <a:t>2010</a:t>
                      </a:r>
                      <a:endParaRPr lang="en-US" sz="1600" b="0" i="0" u="none" strike="noStrike" dirty="0">
                        <a:solidFill>
                          <a:srgbClr val="000000"/>
                        </a:solidFill>
                        <a:effectLst/>
                        <a:latin typeface="+mn-lt"/>
                      </a:endParaRPr>
                    </a:p>
                  </a:txBody>
                  <a:tcPr marL="12700" marR="12700" marT="12700" marB="0" anchor="ctr">
                    <a:solidFill>
                      <a:srgbClr val="007694"/>
                    </a:solidFill>
                  </a:tcPr>
                </a:tc>
                <a:tc>
                  <a:txBody>
                    <a:bodyPr/>
                    <a:lstStyle/>
                    <a:p>
                      <a:pPr algn="ctr" fontAlgn="b"/>
                      <a:r>
                        <a:rPr lang="en-US" sz="1600" u="none" strike="noStrike" dirty="0">
                          <a:effectLst/>
                          <a:latin typeface="+mn-lt"/>
                        </a:rPr>
                        <a:t>2011</a:t>
                      </a:r>
                      <a:endParaRPr lang="en-US" sz="1600" b="0" i="0" u="none" strike="noStrike" dirty="0">
                        <a:solidFill>
                          <a:srgbClr val="000000"/>
                        </a:solidFill>
                        <a:effectLst/>
                        <a:latin typeface="+mn-lt"/>
                      </a:endParaRPr>
                    </a:p>
                  </a:txBody>
                  <a:tcPr marL="12700" marR="12700" marT="12700" marB="0" anchor="ctr">
                    <a:solidFill>
                      <a:srgbClr val="007694"/>
                    </a:solidFill>
                  </a:tcPr>
                </a:tc>
                <a:tc>
                  <a:txBody>
                    <a:bodyPr/>
                    <a:lstStyle/>
                    <a:p>
                      <a:pPr algn="ctr" fontAlgn="b"/>
                      <a:r>
                        <a:rPr lang="en-US" sz="1600" u="none" strike="noStrike" dirty="0">
                          <a:effectLst/>
                          <a:latin typeface="+mn-lt"/>
                        </a:rPr>
                        <a:t>2012</a:t>
                      </a:r>
                      <a:endParaRPr lang="en-US" sz="1600" b="0" i="0" u="none" strike="noStrike" dirty="0">
                        <a:solidFill>
                          <a:srgbClr val="000000"/>
                        </a:solidFill>
                        <a:effectLst/>
                        <a:latin typeface="+mn-lt"/>
                      </a:endParaRPr>
                    </a:p>
                  </a:txBody>
                  <a:tcPr marL="12700" marR="12700" marT="12700" marB="0" anchor="ctr">
                    <a:solidFill>
                      <a:srgbClr val="007694"/>
                    </a:solidFill>
                  </a:tcPr>
                </a:tc>
                <a:tc>
                  <a:txBody>
                    <a:bodyPr/>
                    <a:lstStyle/>
                    <a:p>
                      <a:pPr algn="ctr" fontAlgn="b"/>
                      <a:r>
                        <a:rPr lang="en-US" sz="1600" u="none" strike="noStrike" dirty="0">
                          <a:effectLst/>
                          <a:latin typeface="+mn-lt"/>
                        </a:rPr>
                        <a:t>2013</a:t>
                      </a:r>
                      <a:endParaRPr lang="en-US" sz="1600" b="0" i="0" u="none" strike="noStrike" dirty="0">
                        <a:solidFill>
                          <a:srgbClr val="000000"/>
                        </a:solidFill>
                        <a:effectLst/>
                        <a:latin typeface="+mn-lt"/>
                      </a:endParaRPr>
                    </a:p>
                  </a:txBody>
                  <a:tcPr marL="12700" marR="12700" marT="12700" marB="0" anchor="ctr">
                    <a:solidFill>
                      <a:srgbClr val="007694"/>
                    </a:solidFill>
                  </a:tcPr>
                </a:tc>
                <a:tc>
                  <a:txBody>
                    <a:bodyPr/>
                    <a:lstStyle/>
                    <a:p>
                      <a:pPr algn="ctr" fontAlgn="b"/>
                      <a:r>
                        <a:rPr lang="en-US" sz="1600" u="none" strike="noStrike" dirty="0">
                          <a:effectLst/>
                          <a:latin typeface="+mn-lt"/>
                        </a:rPr>
                        <a:t>2014</a:t>
                      </a:r>
                      <a:endParaRPr lang="en-US" sz="1600" b="0" i="0" u="none" strike="noStrike" dirty="0">
                        <a:solidFill>
                          <a:srgbClr val="000000"/>
                        </a:solidFill>
                        <a:effectLst/>
                        <a:latin typeface="+mn-lt"/>
                      </a:endParaRPr>
                    </a:p>
                  </a:txBody>
                  <a:tcPr marL="12700" marR="12700" marT="12700" marB="0" anchor="ctr">
                    <a:solidFill>
                      <a:srgbClr val="007694"/>
                    </a:solidFill>
                  </a:tcPr>
                </a:tc>
                <a:tc>
                  <a:txBody>
                    <a:bodyPr/>
                    <a:lstStyle/>
                    <a:p>
                      <a:pPr algn="ctr" fontAlgn="b"/>
                      <a:r>
                        <a:rPr lang="en-US" sz="1600" b="1" i="0" u="none" strike="noStrike" dirty="0" smtClean="0">
                          <a:solidFill>
                            <a:schemeClr val="bg1"/>
                          </a:solidFill>
                          <a:effectLst/>
                          <a:latin typeface="+mn-lt"/>
                        </a:rPr>
                        <a:t>5yr Change</a:t>
                      </a:r>
                      <a:endParaRPr lang="en-US" sz="1600" b="1" i="0" u="none" strike="noStrike" dirty="0">
                        <a:solidFill>
                          <a:schemeClr val="bg1"/>
                        </a:solidFill>
                        <a:effectLst/>
                        <a:latin typeface="+mn-lt"/>
                      </a:endParaRPr>
                    </a:p>
                  </a:txBody>
                  <a:tcPr marL="12700" marR="12700" marT="12700" marB="0" anchor="ctr">
                    <a:solidFill>
                      <a:srgbClr val="007694"/>
                    </a:solidFill>
                  </a:tcPr>
                </a:tc>
              </a:tr>
              <a:tr h="358557">
                <a:tc>
                  <a:txBody>
                    <a:bodyPr/>
                    <a:lstStyle/>
                    <a:p>
                      <a:pPr algn="ctr" fontAlgn="b">
                        <a:lnSpc>
                          <a:spcPct val="80000"/>
                        </a:lnSpc>
                      </a:pPr>
                      <a:r>
                        <a:rPr lang="en-US" sz="1400" b="1" u="none" strike="noStrike" dirty="0">
                          <a:effectLst/>
                          <a:latin typeface="+mn-lt"/>
                        </a:rPr>
                        <a:t>Exempt</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16.4%</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dirty="0" smtClean="0">
                          <a:effectLst/>
                          <a:latin typeface="+mn-lt"/>
                        </a:rPr>
                        <a:t>16.8%</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dirty="0" smtClean="0">
                          <a:effectLst/>
                          <a:latin typeface="+mn-lt"/>
                        </a:rPr>
                        <a:t>16.9%</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dirty="0" smtClean="0">
                          <a:effectLst/>
                          <a:latin typeface="+mn-lt"/>
                        </a:rPr>
                        <a:t>17.8%</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dirty="0" smtClean="0">
                          <a:effectLst/>
                          <a:latin typeface="+mn-lt"/>
                        </a:rPr>
                        <a:t>17.8%</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i="0" u="none" strike="noStrike" dirty="0" smtClean="0">
                          <a:solidFill>
                            <a:srgbClr val="000000"/>
                          </a:solidFill>
                          <a:effectLst/>
                          <a:latin typeface="+mn-lt"/>
                        </a:rPr>
                        <a:t>1.4%</a:t>
                      </a:r>
                    </a:p>
                  </a:txBody>
                  <a:tcPr marL="12700" marR="12700" marT="12700" marB="0" anchor="ctr"/>
                </a:tc>
              </a:tr>
              <a:tr h="358557">
                <a:tc>
                  <a:txBody>
                    <a:bodyPr/>
                    <a:lstStyle/>
                    <a:p>
                      <a:pPr algn="ctr" fontAlgn="b">
                        <a:lnSpc>
                          <a:spcPct val="80000"/>
                        </a:lnSpc>
                      </a:pPr>
                      <a:r>
                        <a:rPr lang="en-US" sz="1400" b="1" u="none" strike="noStrike" dirty="0">
                          <a:effectLst/>
                          <a:latin typeface="+mn-lt"/>
                        </a:rPr>
                        <a:t>TRUFA</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54.9%</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dirty="0" smtClean="0">
                          <a:effectLst/>
                          <a:latin typeface="+mn-lt"/>
                        </a:rPr>
                        <a:t>53.7%</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dirty="0" smtClean="0">
                          <a:effectLst/>
                          <a:latin typeface="+mn-lt"/>
                        </a:rPr>
                        <a:t>53.6%</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51.8%</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51.9%</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i="0" u="none" strike="noStrike" dirty="0" smtClean="0">
                          <a:solidFill>
                            <a:srgbClr val="FF0000"/>
                          </a:solidFill>
                          <a:effectLst/>
                          <a:latin typeface="+mn-lt"/>
                        </a:rPr>
                        <a:t>(3.0)%</a:t>
                      </a:r>
                      <a:endParaRPr lang="en-US" sz="1400" b="0" i="0" u="none" strike="noStrike" dirty="0">
                        <a:solidFill>
                          <a:srgbClr val="FF0000"/>
                        </a:solidFill>
                        <a:effectLst/>
                        <a:latin typeface="+mn-lt"/>
                      </a:endParaRPr>
                    </a:p>
                  </a:txBody>
                  <a:tcPr marL="12700" marR="12700" marT="12700" marB="0" anchor="ctr"/>
                </a:tc>
              </a:tr>
              <a:tr h="358557">
                <a:tc>
                  <a:txBody>
                    <a:bodyPr/>
                    <a:lstStyle/>
                    <a:p>
                      <a:pPr algn="ctr" fontAlgn="b">
                        <a:lnSpc>
                          <a:spcPct val="80000"/>
                        </a:lnSpc>
                      </a:pPr>
                      <a:r>
                        <a:rPr lang="en-US" sz="1400" b="1" u="none" strike="noStrike" dirty="0">
                          <a:effectLst/>
                          <a:latin typeface="+mn-lt"/>
                        </a:rPr>
                        <a:t>CUPE</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24.8%</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dirty="0" smtClean="0">
                          <a:effectLst/>
                          <a:latin typeface="+mn-lt"/>
                        </a:rPr>
                        <a:t>25.4%</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dirty="0" smtClean="0">
                          <a:effectLst/>
                          <a:latin typeface="+mn-lt"/>
                        </a:rPr>
                        <a:t>25.1%</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25.6%</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25.0%</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i="0" u="none" strike="noStrike" dirty="0" smtClean="0">
                          <a:solidFill>
                            <a:srgbClr val="000000"/>
                          </a:solidFill>
                          <a:effectLst/>
                          <a:latin typeface="+mn-lt"/>
                        </a:rPr>
                        <a:t>0.2%</a:t>
                      </a:r>
                      <a:endParaRPr lang="en-US" sz="1400" b="0" i="0" u="none" strike="noStrike" dirty="0">
                        <a:solidFill>
                          <a:srgbClr val="000000"/>
                        </a:solidFill>
                        <a:effectLst/>
                        <a:latin typeface="+mn-lt"/>
                      </a:endParaRPr>
                    </a:p>
                  </a:txBody>
                  <a:tcPr marL="12700" marR="12700" marT="12700" marB="0" anchor="ctr"/>
                </a:tc>
              </a:tr>
              <a:tr h="358557">
                <a:tc>
                  <a:txBody>
                    <a:bodyPr/>
                    <a:lstStyle/>
                    <a:p>
                      <a:pPr algn="ctr" fontAlgn="b">
                        <a:lnSpc>
                          <a:spcPct val="80000"/>
                        </a:lnSpc>
                      </a:pPr>
                      <a:r>
                        <a:rPr lang="en-US" sz="1400" b="1" u="none" strike="noStrike" dirty="0">
                          <a:effectLst/>
                          <a:latin typeface="+mn-lt"/>
                        </a:rPr>
                        <a:t>TRUOLFA</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4.0%</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dirty="0" smtClean="0">
                          <a:effectLst/>
                          <a:latin typeface="+mn-lt"/>
                        </a:rPr>
                        <a:t>4.2%</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dirty="0" smtClean="0">
                          <a:effectLst/>
                          <a:latin typeface="+mn-lt"/>
                        </a:rPr>
                        <a:t>4.3%</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4.8%</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5.3%</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i="0" u="none" strike="noStrike" dirty="0" smtClean="0">
                          <a:solidFill>
                            <a:srgbClr val="000000"/>
                          </a:solidFill>
                          <a:effectLst/>
                          <a:latin typeface="+mn-lt"/>
                        </a:rPr>
                        <a:t>1.3%</a:t>
                      </a:r>
                      <a:endParaRPr lang="en-US" sz="1400" b="0" i="0" u="none" strike="noStrike" dirty="0">
                        <a:solidFill>
                          <a:srgbClr val="000000"/>
                        </a:solidFill>
                        <a:effectLst/>
                        <a:latin typeface="+mn-lt"/>
                      </a:endParaRPr>
                    </a:p>
                  </a:txBody>
                  <a:tcPr marL="12700" marR="12700" marT="12700" marB="0" anchor="ctr"/>
                </a:tc>
              </a:tr>
              <a:tr h="358557">
                <a:tc>
                  <a:txBody>
                    <a:bodyPr/>
                    <a:lstStyle/>
                    <a:p>
                      <a:pPr algn="ctr" fontAlgn="b">
                        <a:lnSpc>
                          <a:spcPct val="80000"/>
                        </a:lnSpc>
                      </a:pPr>
                      <a:r>
                        <a:rPr lang="en-US" sz="1400" b="1" u="none" strike="noStrike" dirty="0" smtClean="0">
                          <a:effectLst/>
                          <a:latin typeface="+mn-lt"/>
                        </a:rPr>
                        <a:t>TEACHING</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u="none" strike="noStrike" dirty="0" smtClean="0">
                          <a:effectLst/>
                          <a:latin typeface="+mn-lt"/>
                        </a:rPr>
                        <a:t>58.9%</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u="none" strike="noStrike" dirty="0" smtClean="0">
                          <a:effectLst/>
                          <a:latin typeface="+mn-lt"/>
                        </a:rPr>
                        <a:t>57.8%</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u="none" strike="noStrike" dirty="0" smtClean="0">
                          <a:effectLst/>
                          <a:latin typeface="+mn-lt"/>
                        </a:rPr>
                        <a:t>58.0%</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u="none" strike="noStrike" dirty="0" smtClean="0">
                          <a:effectLst/>
                          <a:latin typeface="+mn-lt"/>
                        </a:rPr>
                        <a:t>56.7%</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u="none" strike="noStrike" dirty="0" smtClean="0">
                          <a:effectLst/>
                          <a:latin typeface="+mn-lt"/>
                        </a:rPr>
                        <a:t>57.2%</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i="0" u="none" strike="noStrike" dirty="0" smtClean="0">
                          <a:solidFill>
                            <a:srgbClr val="FF0000"/>
                          </a:solidFill>
                          <a:effectLst/>
                          <a:latin typeface="+mn-lt"/>
                        </a:rPr>
                        <a:t>(1.7%)</a:t>
                      </a:r>
                      <a:endParaRPr lang="en-US" sz="1400" b="1" i="0" u="none" strike="noStrike" dirty="0">
                        <a:solidFill>
                          <a:srgbClr val="FF0000"/>
                        </a:solidFill>
                        <a:effectLst/>
                        <a:latin typeface="+mn-lt"/>
                      </a:endParaRPr>
                    </a:p>
                  </a:txBody>
                  <a:tcPr marL="12700" marR="12700" marT="12700" marB="0" anchor="ctr"/>
                </a:tc>
              </a:tr>
              <a:tr h="358557">
                <a:tc>
                  <a:txBody>
                    <a:bodyPr/>
                    <a:lstStyle/>
                    <a:p>
                      <a:pPr algn="ctr" fontAlgn="b">
                        <a:lnSpc>
                          <a:spcPct val="80000"/>
                        </a:lnSpc>
                      </a:pPr>
                      <a:r>
                        <a:rPr lang="en-US" sz="1400" b="1" i="0" u="none" strike="noStrike" dirty="0" smtClean="0">
                          <a:solidFill>
                            <a:schemeClr val="dk1"/>
                          </a:solidFill>
                          <a:effectLst/>
                          <a:latin typeface="+mn-lt"/>
                        </a:rPr>
                        <a:t>NON-TEACHING</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u="none" strike="noStrike" dirty="0" smtClean="0">
                          <a:effectLst/>
                          <a:latin typeface="+mn-lt"/>
                        </a:rPr>
                        <a:t>41.1%</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u="none" strike="noStrike" dirty="0" smtClean="0">
                          <a:effectLst/>
                          <a:latin typeface="+mn-lt"/>
                        </a:rPr>
                        <a:t>42.2%</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u="none" strike="noStrike" dirty="0" smtClean="0">
                          <a:effectLst/>
                          <a:latin typeface="+mn-lt"/>
                        </a:rPr>
                        <a:t>42.0%</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u="none" strike="noStrike" dirty="0" smtClean="0">
                          <a:effectLst/>
                          <a:latin typeface="+mn-lt"/>
                        </a:rPr>
                        <a:t>43.3%</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u="none" strike="noStrike" dirty="0" smtClean="0">
                          <a:effectLst/>
                          <a:latin typeface="+mn-lt"/>
                        </a:rPr>
                        <a:t>42.8%</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i="0" u="none" strike="noStrike" dirty="0" smtClean="0">
                          <a:solidFill>
                            <a:srgbClr val="000000"/>
                          </a:solidFill>
                          <a:effectLst/>
                          <a:latin typeface="+mn-lt"/>
                        </a:rPr>
                        <a:t>1.7%</a:t>
                      </a:r>
                      <a:endParaRPr lang="en-US" sz="1400" b="1" i="0" u="none" strike="noStrike" dirty="0">
                        <a:solidFill>
                          <a:srgbClr val="000000"/>
                        </a:solidFill>
                        <a:effectLst/>
                        <a:latin typeface="+mn-lt"/>
                      </a:endParaRPr>
                    </a:p>
                  </a:txBody>
                  <a:tcPr marL="12700" marR="12700" marT="12700" marB="0" anchor="ctr"/>
                </a:tc>
              </a:tr>
            </a:tbl>
          </a:graphicData>
        </a:graphic>
      </p:graphicFrame>
    </p:spTree>
    <p:extLst>
      <p:ext uri="{BB962C8B-B14F-4D97-AF65-F5344CB8AC3E}">
        <p14:creationId xmlns:p14="http://schemas.microsoft.com/office/powerpoint/2010/main" val="39754463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68779" y="262901"/>
            <a:ext cx="7148945" cy="461665"/>
          </a:xfrm>
          <a:prstGeom prst="rect">
            <a:avLst/>
          </a:prstGeom>
          <a:noFill/>
        </p:spPr>
        <p:txBody>
          <a:bodyPr wrap="square" rtlCol="0">
            <a:spAutoFit/>
          </a:bodyPr>
          <a:lstStyle/>
          <a:p>
            <a:pPr algn="ctr">
              <a:spcAft>
                <a:spcPts val="600"/>
              </a:spcAft>
            </a:pPr>
            <a:r>
              <a:rPr lang="en-US" sz="2400" b="1" dirty="0" smtClean="0">
                <a:solidFill>
                  <a:srgbClr val="007694"/>
                </a:solidFill>
              </a:rPr>
              <a:t> Employee Headcounts:  2010-2014</a:t>
            </a:r>
            <a:endParaRPr lang="en-US" sz="2400" b="1" dirty="0">
              <a:solidFill>
                <a:srgbClr val="007694"/>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548547670"/>
              </p:ext>
            </p:extLst>
          </p:nvPr>
        </p:nvGraphicFramePr>
        <p:xfrm>
          <a:off x="629919" y="1243474"/>
          <a:ext cx="7863842" cy="2724565"/>
        </p:xfrm>
        <a:graphic>
          <a:graphicData uri="http://schemas.openxmlformats.org/drawingml/2006/table">
            <a:tbl>
              <a:tblPr firstRow="1">
                <a:effectLst>
                  <a:outerShdw blurRad="50800" dist="38100" dir="2700000" algn="tl" rotWithShape="0">
                    <a:prstClr val="black">
                      <a:alpha val="40000"/>
                    </a:prstClr>
                  </a:outerShdw>
                </a:effectLst>
                <a:tableStyleId>{5C22544A-7EE6-4342-B048-85BDC9FD1C3A}</a:tableStyleId>
              </a:tblPr>
              <a:tblGrid>
                <a:gridCol w="1123406"/>
                <a:gridCol w="1123406"/>
                <a:gridCol w="1123406"/>
                <a:gridCol w="1123406"/>
                <a:gridCol w="1123406"/>
                <a:gridCol w="1123406"/>
                <a:gridCol w="1123406"/>
              </a:tblGrid>
              <a:tr h="573223">
                <a:tc>
                  <a:txBody>
                    <a:bodyPr/>
                    <a:lstStyle/>
                    <a:p>
                      <a:pPr algn="l" fontAlgn="b"/>
                      <a:endParaRPr lang="en-US" sz="1100" b="0" i="0" u="none" strike="noStrike" dirty="0">
                        <a:solidFill>
                          <a:srgbClr val="000000"/>
                        </a:solidFill>
                        <a:effectLst/>
                        <a:latin typeface="+mn-lt"/>
                      </a:endParaRPr>
                    </a:p>
                  </a:txBody>
                  <a:tcPr marL="12700" marR="12700" marT="12700" marB="0" anchor="ctr">
                    <a:solidFill>
                      <a:srgbClr val="007694"/>
                    </a:solidFill>
                  </a:tcPr>
                </a:tc>
                <a:tc>
                  <a:txBody>
                    <a:bodyPr/>
                    <a:lstStyle/>
                    <a:p>
                      <a:pPr algn="ctr" fontAlgn="b">
                        <a:lnSpc>
                          <a:spcPct val="100000"/>
                        </a:lnSpc>
                      </a:pPr>
                      <a:r>
                        <a:rPr lang="en-US" sz="1600" u="none" strike="noStrike" dirty="0">
                          <a:effectLst/>
                          <a:latin typeface="+mn-lt"/>
                        </a:rPr>
                        <a:t>2010</a:t>
                      </a:r>
                      <a:endParaRPr lang="en-US" sz="1600" b="0" i="0" u="none" strike="noStrike" dirty="0">
                        <a:solidFill>
                          <a:srgbClr val="000000"/>
                        </a:solidFill>
                        <a:effectLst/>
                        <a:latin typeface="+mn-lt"/>
                      </a:endParaRPr>
                    </a:p>
                  </a:txBody>
                  <a:tcPr marL="12700" marR="12700" marT="12700" marB="0" anchor="ctr">
                    <a:solidFill>
                      <a:srgbClr val="007694"/>
                    </a:solidFill>
                  </a:tcPr>
                </a:tc>
                <a:tc>
                  <a:txBody>
                    <a:bodyPr/>
                    <a:lstStyle/>
                    <a:p>
                      <a:pPr algn="ctr" fontAlgn="b"/>
                      <a:r>
                        <a:rPr lang="en-US" sz="1600" u="none" strike="noStrike" dirty="0">
                          <a:effectLst/>
                          <a:latin typeface="+mn-lt"/>
                        </a:rPr>
                        <a:t>2011</a:t>
                      </a:r>
                      <a:endParaRPr lang="en-US" sz="1600" b="0" i="0" u="none" strike="noStrike" dirty="0">
                        <a:solidFill>
                          <a:srgbClr val="000000"/>
                        </a:solidFill>
                        <a:effectLst/>
                        <a:latin typeface="+mn-lt"/>
                      </a:endParaRPr>
                    </a:p>
                  </a:txBody>
                  <a:tcPr marL="12700" marR="12700" marT="12700" marB="0" anchor="ctr">
                    <a:solidFill>
                      <a:srgbClr val="007694"/>
                    </a:solidFill>
                  </a:tcPr>
                </a:tc>
                <a:tc>
                  <a:txBody>
                    <a:bodyPr/>
                    <a:lstStyle/>
                    <a:p>
                      <a:pPr algn="ctr" fontAlgn="b"/>
                      <a:r>
                        <a:rPr lang="en-US" sz="1600" u="none" strike="noStrike" dirty="0">
                          <a:effectLst/>
                          <a:latin typeface="+mn-lt"/>
                        </a:rPr>
                        <a:t>2012</a:t>
                      </a:r>
                      <a:endParaRPr lang="en-US" sz="1600" b="0" i="0" u="none" strike="noStrike" dirty="0">
                        <a:solidFill>
                          <a:srgbClr val="000000"/>
                        </a:solidFill>
                        <a:effectLst/>
                        <a:latin typeface="+mn-lt"/>
                      </a:endParaRPr>
                    </a:p>
                  </a:txBody>
                  <a:tcPr marL="12700" marR="12700" marT="12700" marB="0" anchor="ctr">
                    <a:solidFill>
                      <a:srgbClr val="007694"/>
                    </a:solidFill>
                  </a:tcPr>
                </a:tc>
                <a:tc>
                  <a:txBody>
                    <a:bodyPr/>
                    <a:lstStyle/>
                    <a:p>
                      <a:pPr algn="ctr" fontAlgn="b"/>
                      <a:r>
                        <a:rPr lang="en-US" sz="1600" u="none" strike="noStrike" dirty="0">
                          <a:effectLst/>
                          <a:latin typeface="+mn-lt"/>
                        </a:rPr>
                        <a:t>2013</a:t>
                      </a:r>
                      <a:endParaRPr lang="en-US" sz="1600" b="0" i="0" u="none" strike="noStrike" dirty="0">
                        <a:solidFill>
                          <a:srgbClr val="000000"/>
                        </a:solidFill>
                        <a:effectLst/>
                        <a:latin typeface="+mn-lt"/>
                      </a:endParaRPr>
                    </a:p>
                  </a:txBody>
                  <a:tcPr marL="12700" marR="12700" marT="12700" marB="0" anchor="ctr">
                    <a:solidFill>
                      <a:srgbClr val="007694"/>
                    </a:solidFill>
                  </a:tcPr>
                </a:tc>
                <a:tc>
                  <a:txBody>
                    <a:bodyPr/>
                    <a:lstStyle/>
                    <a:p>
                      <a:pPr algn="ctr" fontAlgn="b"/>
                      <a:r>
                        <a:rPr lang="en-US" sz="1600" u="none" strike="noStrike" dirty="0">
                          <a:effectLst/>
                          <a:latin typeface="+mn-lt"/>
                        </a:rPr>
                        <a:t>2014</a:t>
                      </a:r>
                      <a:endParaRPr lang="en-US" sz="1600" b="0" i="0" u="none" strike="noStrike" dirty="0">
                        <a:solidFill>
                          <a:srgbClr val="000000"/>
                        </a:solidFill>
                        <a:effectLst/>
                        <a:latin typeface="+mn-lt"/>
                      </a:endParaRPr>
                    </a:p>
                  </a:txBody>
                  <a:tcPr marL="12700" marR="12700" marT="12700" marB="0" anchor="ctr">
                    <a:solidFill>
                      <a:srgbClr val="007694"/>
                    </a:solidFill>
                  </a:tcPr>
                </a:tc>
                <a:tc>
                  <a:txBody>
                    <a:bodyPr/>
                    <a:lstStyle/>
                    <a:p>
                      <a:pPr algn="ctr" fontAlgn="b"/>
                      <a:r>
                        <a:rPr lang="en-US" sz="1600" b="1" i="0" u="none" strike="noStrike" dirty="0" smtClean="0">
                          <a:solidFill>
                            <a:schemeClr val="bg1"/>
                          </a:solidFill>
                          <a:effectLst/>
                          <a:latin typeface="+mn-lt"/>
                        </a:rPr>
                        <a:t>5yr Change</a:t>
                      </a:r>
                      <a:endParaRPr lang="en-US" sz="1600" b="1" i="0" u="none" strike="noStrike" dirty="0">
                        <a:solidFill>
                          <a:schemeClr val="bg1"/>
                        </a:solidFill>
                        <a:effectLst/>
                        <a:latin typeface="+mn-lt"/>
                      </a:endParaRPr>
                    </a:p>
                  </a:txBody>
                  <a:tcPr marL="12700" marR="12700" marT="12700" marB="0" anchor="ctr">
                    <a:solidFill>
                      <a:srgbClr val="007694"/>
                    </a:solidFill>
                  </a:tcPr>
                </a:tc>
              </a:tr>
              <a:tr h="358557">
                <a:tc>
                  <a:txBody>
                    <a:bodyPr/>
                    <a:lstStyle/>
                    <a:p>
                      <a:pPr algn="ctr" fontAlgn="b">
                        <a:lnSpc>
                          <a:spcPct val="80000"/>
                        </a:lnSpc>
                      </a:pPr>
                      <a:r>
                        <a:rPr lang="en-US" sz="1400" b="1" u="none" strike="noStrike" dirty="0">
                          <a:effectLst/>
                          <a:latin typeface="+mn-lt"/>
                        </a:rPr>
                        <a:t>Exempt</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137</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dirty="0" smtClean="0">
                          <a:effectLst/>
                          <a:latin typeface="+mn-lt"/>
                        </a:rPr>
                        <a:t>149</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dirty="0" smtClean="0">
                          <a:effectLst/>
                          <a:latin typeface="+mn-lt"/>
                        </a:rPr>
                        <a:t>160</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dirty="0" smtClean="0">
                          <a:effectLst/>
                          <a:latin typeface="+mn-lt"/>
                        </a:rPr>
                        <a:t>172</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dirty="0" smtClean="0">
                          <a:effectLst/>
                          <a:latin typeface="+mn-lt"/>
                        </a:rPr>
                        <a:t>156</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i="0" u="none" strike="noStrike" dirty="0" smtClean="0">
                          <a:solidFill>
                            <a:srgbClr val="000000"/>
                          </a:solidFill>
                          <a:effectLst/>
                          <a:latin typeface="+mn-lt"/>
                        </a:rPr>
                        <a:t>12.2%</a:t>
                      </a:r>
                    </a:p>
                  </a:txBody>
                  <a:tcPr marL="12700" marR="12700" marT="12700" marB="0" anchor="ctr"/>
                </a:tc>
              </a:tr>
              <a:tr h="358557">
                <a:tc>
                  <a:txBody>
                    <a:bodyPr/>
                    <a:lstStyle/>
                    <a:p>
                      <a:pPr algn="ctr" fontAlgn="b">
                        <a:lnSpc>
                          <a:spcPct val="80000"/>
                        </a:lnSpc>
                      </a:pPr>
                      <a:r>
                        <a:rPr lang="en-US" sz="1400" b="1" u="none" strike="noStrike" dirty="0">
                          <a:effectLst/>
                          <a:latin typeface="+mn-lt"/>
                        </a:rPr>
                        <a:t>TRUFA</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433</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dirty="0" smtClean="0">
                          <a:effectLst/>
                          <a:latin typeface="+mn-lt"/>
                        </a:rPr>
                        <a:t>421</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dirty="0" smtClean="0">
                          <a:effectLst/>
                          <a:latin typeface="+mn-lt"/>
                        </a:rPr>
                        <a:t>410</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413</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404</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i="0" u="none" strike="noStrike" dirty="0" smtClean="0">
                          <a:solidFill>
                            <a:srgbClr val="FF0000"/>
                          </a:solidFill>
                          <a:effectLst/>
                          <a:latin typeface="+mn-lt"/>
                        </a:rPr>
                        <a:t>(6.7)%</a:t>
                      </a:r>
                      <a:endParaRPr lang="en-US" sz="1400" b="0" i="0" u="none" strike="noStrike" dirty="0">
                        <a:solidFill>
                          <a:srgbClr val="FF0000"/>
                        </a:solidFill>
                        <a:effectLst/>
                        <a:latin typeface="+mn-lt"/>
                      </a:endParaRPr>
                    </a:p>
                  </a:txBody>
                  <a:tcPr marL="12700" marR="12700" marT="12700" marB="0" anchor="ctr"/>
                </a:tc>
              </a:tr>
              <a:tr h="358557">
                <a:tc>
                  <a:txBody>
                    <a:bodyPr/>
                    <a:lstStyle/>
                    <a:p>
                      <a:pPr algn="ctr" fontAlgn="b">
                        <a:lnSpc>
                          <a:spcPct val="80000"/>
                        </a:lnSpc>
                      </a:pPr>
                      <a:r>
                        <a:rPr lang="en-US" sz="1400" b="1" u="none" strike="noStrike" dirty="0">
                          <a:effectLst/>
                          <a:latin typeface="+mn-lt"/>
                        </a:rPr>
                        <a:t>CUPE</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349</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i="0" u="none" strike="noStrike" dirty="0" smtClean="0">
                          <a:solidFill>
                            <a:schemeClr val="dk1"/>
                          </a:solidFill>
                          <a:effectLst/>
                          <a:latin typeface="+mn-lt"/>
                        </a:rPr>
                        <a:t>346</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i="0" u="none" strike="noStrike" dirty="0" smtClean="0">
                          <a:solidFill>
                            <a:srgbClr val="000000"/>
                          </a:solidFill>
                          <a:effectLst/>
                          <a:latin typeface="+mn-lt"/>
                        </a:rPr>
                        <a:t>344</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355</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362</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i="0" u="none" strike="noStrike" dirty="0" smtClean="0">
                          <a:solidFill>
                            <a:srgbClr val="000000"/>
                          </a:solidFill>
                          <a:effectLst/>
                          <a:latin typeface="+mn-lt"/>
                        </a:rPr>
                        <a:t>3.7%</a:t>
                      </a:r>
                      <a:endParaRPr lang="en-US" sz="1400" b="0" i="0" u="none" strike="noStrike" dirty="0">
                        <a:solidFill>
                          <a:srgbClr val="000000"/>
                        </a:solidFill>
                        <a:effectLst/>
                        <a:latin typeface="+mn-lt"/>
                      </a:endParaRPr>
                    </a:p>
                  </a:txBody>
                  <a:tcPr marL="12700" marR="12700" marT="12700" marB="0" anchor="ctr"/>
                </a:tc>
              </a:tr>
              <a:tr h="358557">
                <a:tc>
                  <a:txBody>
                    <a:bodyPr/>
                    <a:lstStyle/>
                    <a:p>
                      <a:pPr algn="ctr" fontAlgn="b">
                        <a:lnSpc>
                          <a:spcPct val="80000"/>
                        </a:lnSpc>
                      </a:pPr>
                      <a:r>
                        <a:rPr lang="en-US" sz="1400" b="1" u="none" strike="noStrike" dirty="0">
                          <a:effectLst/>
                          <a:latin typeface="+mn-lt"/>
                        </a:rPr>
                        <a:t>TRUOLFA</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128</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dirty="0" smtClean="0">
                          <a:effectLst/>
                          <a:latin typeface="+mn-lt"/>
                        </a:rPr>
                        <a:t>133</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dirty="0" smtClean="0">
                          <a:effectLst/>
                          <a:latin typeface="+mn-lt"/>
                        </a:rPr>
                        <a:t>186</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195</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193</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i="0" u="none" strike="noStrike" dirty="0" smtClean="0">
                          <a:solidFill>
                            <a:srgbClr val="000000"/>
                          </a:solidFill>
                          <a:effectLst/>
                          <a:latin typeface="+mn-lt"/>
                        </a:rPr>
                        <a:t>50.8%</a:t>
                      </a:r>
                      <a:endParaRPr lang="en-US" sz="1400" b="0" i="0" u="none" strike="noStrike" dirty="0">
                        <a:solidFill>
                          <a:srgbClr val="000000"/>
                        </a:solidFill>
                        <a:effectLst/>
                        <a:latin typeface="+mn-lt"/>
                      </a:endParaRPr>
                    </a:p>
                  </a:txBody>
                  <a:tcPr marL="12700" marR="12700" marT="12700" marB="0" anchor="ctr"/>
                </a:tc>
              </a:tr>
              <a:tr h="358557">
                <a:tc>
                  <a:txBody>
                    <a:bodyPr/>
                    <a:lstStyle/>
                    <a:p>
                      <a:pPr algn="ctr" fontAlgn="b">
                        <a:lnSpc>
                          <a:spcPct val="80000"/>
                        </a:lnSpc>
                      </a:pPr>
                      <a:r>
                        <a:rPr lang="en-US" sz="1400" b="1" u="none" strike="noStrike" dirty="0" smtClean="0">
                          <a:effectLst/>
                          <a:latin typeface="+mn-lt"/>
                        </a:rPr>
                        <a:t>TEACHING</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u="none" strike="noStrike" dirty="0" smtClean="0">
                          <a:effectLst/>
                          <a:latin typeface="+mn-lt"/>
                        </a:rPr>
                        <a:t>53.6%</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u="none" strike="noStrike" dirty="0" smtClean="0">
                          <a:effectLst/>
                          <a:latin typeface="+mn-lt"/>
                        </a:rPr>
                        <a:t>52.85</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u="none" strike="noStrike" dirty="0" smtClean="0">
                          <a:effectLst/>
                          <a:latin typeface="+mn-lt"/>
                        </a:rPr>
                        <a:t>54.2%</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u="none" strike="noStrike" dirty="0" smtClean="0">
                          <a:effectLst/>
                          <a:latin typeface="+mn-lt"/>
                        </a:rPr>
                        <a:t>53.6%</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u="none" strike="noStrike" dirty="0" smtClean="0">
                          <a:effectLst/>
                          <a:latin typeface="+mn-lt"/>
                        </a:rPr>
                        <a:t>53.5%</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i="0" u="none" strike="noStrike" dirty="0" smtClean="0">
                          <a:solidFill>
                            <a:srgbClr val="FF0000"/>
                          </a:solidFill>
                          <a:effectLst/>
                          <a:latin typeface="+mn-lt"/>
                        </a:rPr>
                        <a:t>(0.1)%</a:t>
                      </a:r>
                      <a:endParaRPr lang="en-US" sz="1400" b="1" i="0" u="none" strike="noStrike" dirty="0">
                        <a:solidFill>
                          <a:srgbClr val="FF0000"/>
                        </a:solidFill>
                        <a:effectLst/>
                        <a:latin typeface="+mn-lt"/>
                      </a:endParaRPr>
                    </a:p>
                  </a:txBody>
                  <a:tcPr marL="12700" marR="12700" marT="12700" marB="0" anchor="ctr"/>
                </a:tc>
              </a:tr>
              <a:tr h="358557">
                <a:tc>
                  <a:txBody>
                    <a:bodyPr/>
                    <a:lstStyle/>
                    <a:p>
                      <a:pPr algn="ctr" fontAlgn="b">
                        <a:lnSpc>
                          <a:spcPct val="80000"/>
                        </a:lnSpc>
                      </a:pPr>
                      <a:r>
                        <a:rPr lang="en-US" sz="1400" b="1" i="0" u="none" strike="noStrike" dirty="0" smtClean="0">
                          <a:solidFill>
                            <a:schemeClr val="dk1"/>
                          </a:solidFill>
                          <a:effectLst/>
                          <a:latin typeface="+mn-lt"/>
                        </a:rPr>
                        <a:t>NON-TEACHING</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u="none" strike="noStrike" dirty="0" smtClean="0">
                          <a:effectLst/>
                          <a:latin typeface="+mn-lt"/>
                        </a:rPr>
                        <a:t>46.4%</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u="none" strike="noStrike" dirty="0" smtClean="0">
                          <a:effectLst/>
                          <a:latin typeface="+mn-lt"/>
                        </a:rPr>
                        <a:t>47.2%</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u="none" strike="noStrike" dirty="0" smtClean="0">
                          <a:effectLst/>
                          <a:latin typeface="+mn-lt"/>
                        </a:rPr>
                        <a:t>45.8%</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u="none" strike="noStrike" dirty="0" smtClean="0">
                          <a:effectLst/>
                          <a:latin typeface="+mn-lt"/>
                        </a:rPr>
                        <a:t>46.4%</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u="none" strike="noStrike" dirty="0" smtClean="0">
                          <a:effectLst/>
                          <a:latin typeface="+mn-lt"/>
                        </a:rPr>
                        <a:t>46.5%</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i="0" u="none" strike="noStrike" dirty="0" smtClean="0">
                          <a:solidFill>
                            <a:srgbClr val="000000"/>
                          </a:solidFill>
                          <a:effectLst/>
                          <a:latin typeface="+mn-lt"/>
                        </a:rPr>
                        <a:t>0.1%</a:t>
                      </a:r>
                      <a:endParaRPr lang="en-US" sz="1400" b="1" i="0" u="none" strike="noStrike" dirty="0">
                        <a:solidFill>
                          <a:srgbClr val="000000"/>
                        </a:solidFill>
                        <a:effectLst/>
                        <a:latin typeface="+mn-lt"/>
                      </a:endParaRPr>
                    </a:p>
                  </a:txBody>
                  <a:tcPr marL="12700" marR="12700" marT="12700" marB="0" anchor="ctr"/>
                </a:tc>
              </a:tr>
            </a:tbl>
          </a:graphicData>
        </a:graphic>
      </p:graphicFrame>
    </p:spTree>
    <p:extLst>
      <p:ext uri="{BB962C8B-B14F-4D97-AF65-F5344CB8AC3E}">
        <p14:creationId xmlns:p14="http://schemas.microsoft.com/office/powerpoint/2010/main" val="35675312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03020" y="262901"/>
            <a:ext cx="6484619" cy="461665"/>
          </a:xfrm>
          <a:prstGeom prst="rect">
            <a:avLst/>
          </a:prstGeom>
          <a:noFill/>
        </p:spPr>
        <p:txBody>
          <a:bodyPr wrap="square" rtlCol="0">
            <a:spAutoFit/>
          </a:bodyPr>
          <a:lstStyle/>
          <a:p>
            <a:pPr algn="ctr">
              <a:spcAft>
                <a:spcPts val="600"/>
              </a:spcAft>
            </a:pPr>
            <a:r>
              <a:rPr lang="en-US" sz="2400" b="1" dirty="0" smtClean="0">
                <a:solidFill>
                  <a:srgbClr val="007694"/>
                </a:solidFill>
              </a:rPr>
              <a:t>Excluded Wages and Benefits (‘000’s):  2005-2014</a:t>
            </a:r>
            <a:endParaRPr lang="en-US" sz="2400" b="1" dirty="0">
              <a:solidFill>
                <a:srgbClr val="007694"/>
              </a:solidFill>
            </a:endParaRPr>
          </a:p>
        </p:txBody>
      </p:sp>
      <p:graphicFrame>
        <p:nvGraphicFramePr>
          <p:cNvPr id="7" name="Chart 6"/>
          <p:cNvGraphicFramePr/>
          <p:nvPr>
            <p:extLst>
              <p:ext uri="{D42A27DB-BD31-4B8C-83A1-F6EECF244321}">
                <p14:modId xmlns:p14="http://schemas.microsoft.com/office/powerpoint/2010/main" val="933544073"/>
              </p:ext>
            </p:extLst>
          </p:nvPr>
        </p:nvGraphicFramePr>
        <p:xfrm>
          <a:off x="628492" y="863600"/>
          <a:ext cx="7783988" cy="4414520"/>
        </p:xfrm>
        <a:graphic>
          <a:graphicData uri="http://schemas.openxmlformats.org/drawingml/2006/chart">
            <c:chart xmlns:c="http://schemas.openxmlformats.org/drawingml/2006/chart" xmlns:r="http://schemas.openxmlformats.org/officeDocument/2006/relationships" r:id="rId3"/>
          </a:graphicData>
        </a:graphic>
      </p:graphicFrame>
      <p:sp>
        <p:nvSpPr>
          <p:cNvPr id="2" name="Oval 1"/>
          <p:cNvSpPr/>
          <p:nvPr/>
        </p:nvSpPr>
        <p:spPr>
          <a:xfrm>
            <a:off x="3154680" y="1897380"/>
            <a:ext cx="1066800" cy="1706880"/>
          </a:xfrm>
          <a:prstGeom prst="ellipse">
            <a:avLst/>
          </a:prstGeom>
          <a:noFill/>
          <a:ln w="28575">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2270760" y="1015722"/>
            <a:ext cx="3344955" cy="369332"/>
          </a:xfrm>
          <a:prstGeom prst="rect">
            <a:avLst/>
          </a:prstGeom>
          <a:noFill/>
        </p:spPr>
        <p:txBody>
          <a:bodyPr wrap="none" rtlCol="0">
            <a:spAutoFit/>
          </a:bodyPr>
          <a:lstStyle/>
          <a:p>
            <a:r>
              <a:rPr lang="en-US" b="1" dirty="0" smtClean="0"/>
              <a:t>The Moment The World Changed</a:t>
            </a:r>
            <a:endParaRPr lang="en-US" b="1" dirty="0"/>
          </a:p>
        </p:txBody>
      </p:sp>
      <p:cxnSp>
        <p:nvCxnSpPr>
          <p:cNvPr id="6" name="Straight Arrow Connector 5"/>
          <p:cNvCxnSpPr/>
          <p:nvPr/>
        </p:nvCxnSpPr>
        <p:spPr>
          <a:xfrm flipH="1">
            <a:off x="4152901" y="1325880"/>
            <a:ext cx="347978" cy="693420"/>
          </a:xfrm>
          <a:prstGeom prst="straightConnector1">
            <a:avLst/>
          </a:prstGeom>
          <a:ln w="28575">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0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63041" y="262901"/>
            <a:ext cx="6390640" cy="461665"/>
          </a:xfrm>
          <a:prstGeom prst="rect">
            <a:avLst/>
          </a:prstGeom>
          <a:noFill/>
        </p:spPr>
        <p:txBody>
          <a:bodyPr wrap="square" rtlCol="0">
            <a:spAutoFit/>
          </a:bodyPr>
          <a:lstStyle/>
          <a:p>
            <a:pPr algn="ctr">
              <a:spcAft>
                <a:spcPts val="600"/>
              </a:spcAft>
            </a:pPr>
            <a:r>
              <a:rPr lang="en-US" sz="2400" b="1" dirty="0" smtClean="0">
                <a:solidFill>
                  <a:srgbClr val="007694"/>
                </a:solidFill>
              </a:rPr>
              <a:t>Average Salary by Employee Group:  2010-2014</a:t>
            </a:r>
            <a:endParaRPr lang="en-US" sz="2400" b="1" dirty="0">
              <a:solidFill>
                <a:srgbClr val="007694"/>
              </a:solidFill>
            </a:endParaRPr>
          </a:p>
        </p:txBody>
      </p:sp>
      <p:graphicFrame>
        <p:nvGraphicFramePr>
          <p:cNvPr id="6" name="Chart 5"/>
          <p:cNvGraphicFramePr>
            <a:graphicFrameLocks/>
          </p:cNvGraphicFramePr>
          <p:nvPr>
            <p:extLst>
              <p:ext uri="{D42A27DB-BD31-4B8C-83A1-F6EECF244321}">
                <p14:modId xmlns:p14="http://schemas.microsoft.com/office/powerpoint/2010/main" val="3068927542"/>
              </p:ext>
            </p:extLst>
          </p:nvPr>
        </p:nvGraphicFramePr>
        <p:xfrm>
          <a:off x="434023" y="836326"/>
          <a:ext cx="8303577" cy="4561840"/>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Arrow Connector 3"/>
          <p:cNvCxnSpPr/>
          <p:nvPr/>
        </p:nvCxnSpPr>
        <p:spPr>
          <a:xfrm flipV="1">
            <a:off x="1167015" y="2151965"/>
            <a:ext cx="6982692" cy="1909396"/>
          </a:xfrm>
          <a:prstGeom prst="straightConnector1">
            <a:avLst/>
          </a:prstGeom>
          <a:ln w="76200">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966070" y="1227405"/>
            <a:ext cx="3146438" cy="646331"/>
          </a:xfrm>
          <a:prstGeom prst="rect">
            <a:avLst/>
          </a:prstGeom>
          <a:solidFill>
            <a:schemeClr val="bg1"/>
          </a:solidFill>
        </p:spPr>
        <p:txBody>
          <a:bodyPr wrap="none" rtlCol="0">
            <a:spAutoFit/>
          </a:bodyPr>
          <a:lstStyle/>
          <a:p>
            <a:pPr algn="ctr"/>
            <a:r>
              <a:rPr lang="en-US" b="1" dirty="0" smtClean="0"/>
              <a:t>Average Salary in all Employee </a:t>
            </a:r>
          </a:p>
          <a:p>
            <a:pPr algn="ctr"/>
            <a:r>
              <a:rPr lang="en-US" b="1" dirty="0" smtClean="0"/>
              <a:t>Categories is Increasing</a:t>
            </a:r>
            <a:endParaRPr lang="en-US" b="1" dirty="0"/>
          </a:p>
        </p:txBody>
      </p:sp>
    </p:spTree>
    <p:extLst>
      <p:ext uri="{BB962C8B-B14F-4D97-AF65-F5344CB8AC3E}">
        <p14:creationId xmlns:p14="http://schemas.microsoft.com/office/powerpoint/2010/main" val="189516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9919" y="262901"/>
            <a:ext cx="7863840" cy="461665"/>
          </a:xfrm>
          <a:prstGeom prst="rect">
            <a:avLst/>
          </a:prstGeom>
          <a:noFill/>
        </p:spPr>
        <p:txBody>
          <a:bodyPr wrap="square" rtlCol="0">
            <a:spAutoFit/>
          </a:bodyPr>
          <a:lstStyle/>
          <a:p>
            <a:pPr algn="ctr">
              <a:spcAft>
                <a:spcPts val="600"/>
              </a:spcAft>
            </a:pPr>
            <a:r>
              <a:rPr lang="en-US" sz="2400" b="1" dirty="0" smtClean="0">
                <a:solidFill>
                  <a:srgbClr val="007694"/>
                </a:solidFill>
              </a:rPr>
              <a:t>Employee Category Salary Increases:  2010-2014</a:t>
            </a:r>
            <a:endParaRPr lang="en-US" sz="2400" b="1" dirty="0">
              <a:solidFill>
                <a:srgbClr val="007694"/>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717979453"/>
              </p:ext>
            </p:extLst>
          </p:nvPr>
        </p:nvGraphicFramePr>
        <p:xfrm>
          <a:off x="629919" y="934716"/>
          <a:ext cx="7863840" cy="4389251"/>
        </p:xfrm>
        <a:graphic>
          <a:graphicData uri="http://schemas.openxmlformats.org/drawingml/2006/table">
            <a:tbl>
              <a:tblPr firstRow="1">
                <a:effectLst>
                  <a:outerShdw blurRad="50800" dist="38100" dir="2700000" algn="tl" rotWithShape="0">
                    <a:prstClr val="black">
                      <a:alpha val="40000"/>
                    </a:prstClr>
                  </a:outerShdw>
                </a:effectLst>
                <a:tableStyleId>{5C22544A-7EE6-4342-B048-85BDC9FD1C3A}</a:tableStyleId>
              </a:tblPr>
              <a:tblGrid>
                <a:gridCol w="1310640"/>
                <a:gridCol w="1310640"/>
                <a:gridCol w="1310640"/>
                <a:gridCol w="1310640"/>
                <a:gridCol w="1310640"/>
                <a:gridCol w="1310640"/>
              </a:tblGrid>
              <a:tr h="573223">
                <a:tc>
                  <a:txBody>
                    <a:bodyPr/>
                    <a:lstStyle/>
                    <a:p>
                      <a:pPr algn="l" fontAlgn="b"/>
                      <a:endParaRPr lang="en-US" sz="1100" b="0" i="0" u="none" strike="noStrike" dirty="0">
                        <a:solidFill>
                          <a:srgbClr val="000000"/>
                        </a:solidFill>
                        <a:effectLst/>
                        <a:latin typeface="+mn-lt"/>
                      </a:endParaRPr>
                    </a:p>
                  </a:txBody>
                  <a:tcPr marL="12700" marR="12700" marT="12700" marB="0" anchor="ctr">
                    <a:solidFill>
                      <a:srgbClr val="007694"/>
                    </a:solidFill>
                  </a:tcPr>
                </a:tc>
                <a:tc>
                  <a:txBody>
                    <a:bodyPr/>
                    <a:lstStyle/>
                    <a:p>
                      <a:pPr algn="ctr" fontAlgn="b">
                        <a:lnSpc>
                          <a:spcPct val="100000"/>
                        </a:lnSpc>
                      </a:pPr>
                      <a:r>
                        <a:rPr lang="en-US" sz="1600" u="none" strike="noStrike" dirty="0">
                          <a:effectLst/>
                          <a:latin typeface="+mn-lt"/>
                        </a:rPr>
                        <a:t>2010</a:t>
                      </a:r>
                      <a:endParaRPr lang="en-US" sz="1600" b="0" i="0" u="none" strike="noStrike" dirty="0">
                        <a:solidFill>
                          <a:srgbClr val="000000"/>
                        </a:solidFill>
                        <a:effectLst/>
                        <a:latin typeface="+mn-lt"/>
                      </a:endParaRPr>
                    </a:p>
                  </a:txBody>
                  <a:tcPr marL="12700" marR="12700" marT="12700" marB="0" anchor="ctr">
                    <a:solidFill>
                      <a:srgbClr val="007694"/>
                    </a:solidFill>
                  </a:tcPr>
                </a:tc>
                <a:tc>
                  <a:txBody>
                    <a:bodyPr/>
                    <a:lstStyle/>
                    <a:p>
                      <a:pPr algn="ctr" fontAlgn="b"/>
                      <a:r>
                        <a:rPr lang="en-US" sz="1600" u="none" strike="noStrike" dirty="0">
                          <a:effectLst/>
                          <a:latin typeface="+mn-lt"/>
                        </a:rPr>
                        <a:t>2011</a:t>
                      </a:r>
                      <a:endParaRPr lang="en-US" sz="1600" b="0" i="0" u="none" strike="noStrike" dirty="0">
                        <a:solidFill>
                          <a:srgbClr val="000000"/>
                        </a:solidFill>
                        <a:effectLst/>
                        <a:latin typeface="+mn-lt"/>
                      </a:endParaRPr>
                    </a:p>
                  </a:txBody>
                  <a:tcPr marL="12700" marR="12700" marT="12700" marB="0" anchor="ctr">
                    <a:solidFill>
                      <a:srgbClr val="007694"/>
                    </a:solidFill>
                  </a:tcPr>
                </a:tc>
                <a:tc>
                  <a:txBody>
                    <a:bodyPr/>
                    <a:lstStyle/>
                    <a:p>
                      <a:pPr algn="ctr" fontAlgn="b"/>
                      <a:r>
                        <a:rPr lang="en-US" sz="1600" u="none" strike="noStrike" dirty="0">
                          <a:effectLst/>
                          <a:latin typeface="+mn-lt"/>
                        </a:rPr>
                        <a:t>2012</a:t>
                      </a:r>
                      <a:endParaRPr lang="en-US" sz="1600" b="0" i="0" u="none" strike="noStrike" dirty="0">
                        <a:solidFill>
                          <a:srgbClr val="000000"/>
                        </a:solidFill>
                        <a:effectLst/>
                        <a:latin typeface="+mn-lt"/>
                      </a:endParaRPr>
                    </a:p>
                  </a:txBody>
                  <a:tcPr marL="12700" marR="12700" marT="12700" marB="0" anchor="ctr">
                    <a:solidFill>
                      <a:srgbClr val="007694"/>
                    </a:solidFill>
                  </a:tcPr>
                </a:tc>
                <a:tc>
                  <a:txBody>
                    <a:bodyPr/>
                    <a:lstStyle/>
                    <a:p>
                      <a:pPr algn="ctr" fontAlgn="b"/>
                      <a:r>
                        <a:rPr lang="en-US" sz="1600" u="none" strike="noStrike" dirty="0">
                          <a:effectLst/>
                          <a:latin typeface="+mn-lt"/>
                        </a:rPr>
                        <a:t>2013</a:t>
                      </a:r>
                      <a:endParaRPr lang="en-US" sz="1600" b="0" i="0" u="none" strike="noStrike" dirty="0">
                        <a:solidFill>
                          <a:srgbClr val="000000"/>
                        </a:solidFill>
                        <a:effectLst/>
                        <a:latin typeface="+mn-lt"/>
                      </a:endParaRPr>
                    </a:p>
                  </a:txBody>
                  <a:tcPr marL="12700" marR="12700" marT="12700" marB="0" anchor="ctr">
                    <a:solidFill>
                      <a:srgbClr val="007694"/>
                    </a:solidFill>
                  </a:tcPr>
                </a:tc>
                <a:tc>
                  <a:txBody>
                    <a:bodyPr/>
                    <a:lstStyle/>
                    <a:p>
                      <a:pPr algn="ctr" fontAlgn="b"/>
                      <a:r>
                        <a:rPr lang="en-US" sz="1600" u="none" strike="noStrike" dirty="0">
                          <a:effectLst/>
                          <a:latin typeface="+mn-lt"/>
                        </a:rPr>
                        <a:t>2014</a:t>
                      </a:r>
                      <a:endParaRPr lang="en-US" sz="1600" b="0" i="0" u="none" strike="noStrike" dirty="0">
                        <a:solidFill>
                          <a:srgbClr val="000000"/>
                        </a:solidFill>
                        <a:effectLst/>
                        <a:latin typeface="+mn-lt"/>
                      </a:endParaRPr>
                    </a:p>
                  </a:txBody>
                  <a:tcPr marL="12700" marR="12700" marT="12700" marB="0" anchor="ctr">
                    <a:solidFill>
                      <a:srgbClr val="007694"/>
                    </a:solidFill>
                  </a:tcPr>
                </a:tc>
              </a:tr>
              <a:tr h="479635">
                <a:tc gridSpan="6">
                  <a:txBody>
                    <a:bodyPr/>
                    <a:lstStyle/>
                    <a:p>
                      <a:pPr algn="ctr" fontAlgn="b">
                        <a:lnSpc>
                          <a:spcPct val="80000"/>
                        </a:lnSpc>
                      </a:pPr>
                      <a:r>
                        <a:rPr lang="en-US" sz="2000" b="1" u="none" strike="noStrike" dirty="0">
                          <a:solidFill>
                            <a:srgbClr val="FFFFFF"/>
                          </a:solidFill>
                          <a:effectLst/>
                          <a:latin typeface="+mn-lt"/>
                        </a:rPr>
                        <a:t>General Wage Increase</a:t>
                      </a:r>
                      <a:endParaRPr lang="en-US" sz="2000" b="1" i="0" u="none" strike="noStrike" dirty="0">
                        <a:solidFill>
                          <a:srgbClr val="FFFFFF"/>
                        </a:solidFill>
                        <a:effectLst/>
                        <a:latin typeface="+mn-lt"/>
                      </a:endParaRPr>
                    </a:p>
                  </a:txBody>
                  <a:tcPr marL="12700" marR="12700" marT="12700" marB="0" anchor="ctr">
                    <a:solidFill>
                      <a:srgbClr val="0E6D4F"/>
                    </a:solidFill>
                  </a:tcPr>
                </a:tc>
                <a:tc hMerge="1">
                  <a:txBody>
                    <a:bodyPr/>
                    <a:lstStyle/>
                    <a:p>
                      <a:pPr algn="l" fontAlgn="b"/>
                      <a:endParaRPr lang="en-US" sz="1400" b="0" i="0" u="none" strike="noStrike" dirty="0">
                        <a:solidFill>
                          <a:srgbClr val="000000"/>
                        </a:solidFill>
                        <a:effectLst/>
                        <a:latin typeface="+mn-lt"/>
                      </a:endParaRPr>
                    </a:p>
                  </a:txBody>
                  <a:tcPr marL="12700" marR="12700" marT="12700" marB="0" anchor="b"/>
                </a:tc>
                <a:tc hMerge="1">
                  <a:txBody>
                    <a:bodyPr/>
                    <a:lstStyle/>
                    <a:p>
                      <a:pPr algn="l" fontAlgn="b"/>
                      <a:endParaRPr lang="en-US" sz="1400" b="0" i="0" u="none" strike="noStrike" dirty="0">
                        <a:solidFill>
                          <a:srgbClr val="000000"/>
                        </a:solidFill>
                        <a:effectLst/>
                        <a:latin typeface="+mn-lt"/>
                      </a:endParaRPr>
                    </a:p>
                  </a:txBody>
                  <a:tcPr marL="12700" marR="12700" marT="12700" marB="0" anchor="b"/>
                </a:tc>
                <a:tc hMerge="1">
                  <a:txBody>
                    <a:bodyPr/>
                    <a:lstStyle/>
                    <a:p>
                      <a:pPr algn="l" fontAlgn="b"/>
                      <a:endParaRPr lang="en-US" sz="1400" b="0" i="0" u="none" strike="noStrike">
                        <a:solidFill>
                          <a:srgbClr val="000000"/>
                        </a:solidFill>
                        <a:effectLst/>
                        <a:latin typeface="+mn-lt"/>
                      </a:endParaRPr>
                    </a:p>
                  </a:txBody>
                  <a:tcPr marL="12700" marR="12700" marT="12700" marB="0" anchor="b"/>
                </a:tc>
                <a:tc hMerge="1">
                  <a:txBody>
                    <a:bodyPr/>
                    <a:lstStyle/>
                    <a:p>
                      <a:pPr algn="l" fontAlgn="b"/>
                      <a:endParaRPr lang="en-US" sz="1400" b="0" i="0" u="none" strike="noStrike" dirty="0">
                        <a:solidFill>
                          <a:srgbClr val="000000"/>
                        </a:solidFill>
                        <a:effectLst/>
                        <a:latin typeface="+mn-lt"/>
                      </a:endParaRPr>
                    </a:p>
                  </a:txBody>
                  <a:tcPr marL="12700" marR="12700" marT="12700" marB="0" anchor="b"/>
                </a:tc>
                <a:tc hMerge="1">
                  <a:txBody>
                    <a:bodyPr/>
                    <a:lstStyle/>
                    <a:p>
                      <a:pPr algn="l" fontAlgn="b"/>
                      <a:endParaRPr lang="en-US" sz="1400" b="0" i="0" u="none" strike="noStrike" dirty="0">
                        <a:solidFill>
                          <a:srgbClr val="000000"/>
                        </a:solidFill>
                        <a:effectLst/>
                        <a:latin typeface="+mn-lt"/>
                      </a:endParaRPr>
                    </a:p>
                  </a:txBody>
                  <a:tcPr marL="12700" marR="12700" marT="12700" marB="0" anchor="b"/>
                </a:tc>
              </a:tr>
              <a:tr h="358557">
                <a:tc>
                  <a:txBody>
                    <a:bodyPr/>
                    <a:lstStyle/>
                    <a:p>
                      <a:pPr algn="ctr" fontAlgn="b">
                        <a:lnSpc>
                          <a:spcPct val="80000"/>
                        </a:lnSpc>
                      </a:pPr>
                      <a:r>
                        <a:rPr lang="en-US" sz="1400" b="1" u="none" strike="noStrike" dirty="0">
                          <a:effectLst/>
                          <a:latin typeface="+mn-lt"/>
                        </a:rPr>
                        <a:t>Exempt</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u="none" strike="noStrike" dirty="0">
                          <a:effectLst/>
                          <a:latin typeface="+mn-lt"/>
                        </a:rPr>
                        <a:t>2.0%</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dirty="0">
                          <a:effectLst/>
                          <a:latin typeface="+mn-lt"/>
                        </a:rPr>
                        <a:t>0.0%</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a:effectLst/>
                          <a:latin typeface="+mn-lt"/>
                        </a:rPr>
                        <a:t>0.0%</a:t>
                      </a:r>
                      <a:endParaRPr lang="en-US" sz="1400" b="0" i="0" u="none" strike="noStrike">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a:effectLst/>
                          <a:latin typeface="+mn-lt"/>
                        </a:rPr>
                        <a:t>0.0%</a:t>
                      </a:r>
                      <a:endParaRPr lang="en-US" sz="1400" b="0" i="0" u="none" strike="noStrike">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dirty="0">
                          <a:effectLst/>
                          <a:latin typeface="+mn-lt"/>
                        </a:rPr>
                        <a:t>0.0%</a:t>
                      </a:r>
                      <a:endParaRPr lang="en-US" sz="1400" b="0" i="0" u="none" strike="noStrike" dirty="0">
                        <a:solidFill>
                          <a:srgbClr val="000000"/>
                        </a:solidFill>
                        <a:effectLst/>
                        <a:latin typeface="+mn-lt"/>
                      </a:endParaRPr>
                    </a:p>
                  </a:txBody>
                  <a:tcPr marL="12700" marR="12700" marT="12700" marB="0" anchor="ctr"/>
                </a:tc>
              </a:tr>
              <a:tr h="358557">
                <a:tc>
                  <a:txBody>
                    <a:bodyPr/>
                    <a:lstStyle/>
                    <a:p>
                      <a:pPr algn="ctr" fontAlgn="b">
                        <a:lnSpc>
                          <a:spcPct val="80000"/>
                        </a:lnSpc>
                      </a:pPr>
                      <a:r>
                        <a:rPr lang="en-US" sz="1400" b="1" u="none" strike="noStrike" dirty="0">
                          <a:effectLst/>
                          <a:latin typeface="+mn-lt"/>
                        </a:rPr>
                        <a:t>TRUFA</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u="none" strike="noStrike" dirty="0">
                          <a:effectLst/>
                          <a:latin typeface="+mn-lt"/>
                        </a:rPr>
                        <a:t>2.5%</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a:effectLst/>
                          <a:latin typeface="+mn-lt"/>
                        </a:rPr>
                        <a:t>0.0%</a:t>
                      </a:r>
                      <a:endParaRPr lang="en-US" sz="1400" b="0" i="0" u="none" strike="noStrike">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a:effectLst/>
                          <a:latin typeface="+mn-lt"/>
                        </a:rPr>
                        <a:t>0.0%</a:t>
                      </a:r>
                      <a:endParaRPr lang="en-US" sz="1400" b="0" i="0" u="none" strike="noStrike">
                        <a:solidFill>
                          <a:srgbClr val="000000"/>
                        </a:solidFill>
                        <a:effectLst/>
                        <a:latin typeface="+mn-lt"/>
                      </a:endParaRPr>
                    </a:p>
                  </a:txBody>
                  <a:tcPr marL="12700" marR="12700" marT="12700" marB="0" anchor="ctr"/>
                </a:tc>
                <a:tc>
                  <a:txBody>
                    <a:bodyPr/>
                    <a:lstStyle/>
                    <a:p>
                      <a:pPr algn="ctr" fontAlgn="b">
                        <a:lnSpc>
                          <a:spcPct val="80000"/>
                        </a:lnSpc>
                      </a:pPr>
                      <a:r>
                        <a:rPr lang="en-US" sz="1400" b="1" u="none" strike="noStrike" dirty="0">
                          <a:effectLst/>
                          <a:latin typeface="+mn-lt"/>
                        </a:rPr>
                        <a:t>2.0%</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u="none" strike="noStrike" dirty="0">
                          <a:effectLst/>
                          <a:latin typeface="+mn-lt"/>
                        </a:rPr>
                        <a:t>2.0%</a:t>
                      </a:r>
                      <a:endParaRPr lang="en-US" sz="1400" b="1" i="0" u="none" strike="noStrike" dirty="0">
                        <a:solidFill>
                          <a:srgbClr val="000000"/>
                        </a:solidFill>
                        <a:effectLst/>
                        <a:latin typeface="+mn-lt"/>
                      </a:endParaRPr>
                    </a:p>
                  </a:txBody>
                  <a:tcPr marL="12700" marR="12700" marT="12700" marB="0" anchor="ctr"/>
                </a:tc>
              </a:tr>
              <a:tr h="358557">
                <a:tc>
                  <a:txBody>
                    <a:bodyPr/>
                    <a:lstStyle/>
                    <a:p>
                      <a:pPr algn="ctr" fontAlgn="b">
                        <a:lnSpc>
                          <a:spcPct val="80000"/>
                        </a:lnSpc>
                      </a:pPr>
                      <a:r>
                        <a:rPr lang="en-US" sz="1400" b="1" u="none" strike="noStrike" dirty="0">
                          <a:effectLst/>
                          <a:latin typeface="+mn-lt"/>
                        </a:rPr>
                        <a:t>CUPE</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u="none" strike="noStrike" dirty="0">
                          <a:effectLst/>
                          <a:latin typeface="+mn-lt"/>
                        </a:rPr>
                        <a:t>2.0%</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dirty="0">
                          <a:effectLst/>
                          <a:latin typeface="+mn-lt"/>
                        </a:rPr>
                        <a:t>0.0%</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a:effectLst/>
                          <a:latin typeface="+mn-lt"/>
                        </a:rPr>
                        <a:t>0.0%</a:t>
                      </a:r>
                      <a:endParaRPr lang="en-US" sz="1400" b="0" i="0" u="none" strike="noStrike">
                        <a:solidFill>
                          <a:srgbClr val="000000"/>
                        </a:solidFill>
                        <a:effectLst/>
                        <a:latin typeface="+mn-lt"/>
                      </a:endParaRPr>
                    </a:p>
                  </a:txBody>
                  <a:tcPr marL="12700" marR="12700" marT="12700" marB="0" anchor="ctr"/>
                </a:tc>
                <a:tc>
                  <a:txBody>
                    <a:bodyPr/>
                    <a:lstStyle/>
                    <a:p>
                      <a:pPr algn="ctr" fontAlgn="b">
                        <a:lnSpc>
                          <a:spcPct val="80000"/>
                        </a:lnSpc>
                      </a:pPr>
                      <a:r>
                        <a:rPr lang="en-US" sz="1400" b="1" u="none" strike="noStrike" dirty="0">
                          <a:effectLst/>
                          <a:latin typeface="+mn-lt"/>
                        </a:rPr>
                        <a:t>2.0%</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u="none" strike="noStrike" dirty="0">
                          <a:effectLst/>
                          <a:latin typeface="+mn-lt"/>
                        </a:rPr>
                        <a:t>2.0%</a:t>
                      </a:r>
                      <a:endParaRPr lang="en-US" sz="1400" b="1" i="0" u="none" strike="noStrike" dirty="0">
                        <a:solidFill>
                          <a:srgbClr val="000000"/>
                        </a:solidFill>
                        <a:effectLst/>
                        <a:latin typeface="+mn-lt"/>
                      </a:endParaRPr>
                    </a:p>
                  </a:txBody>
                  <a:tcPr marL="12700" marR="12700" marT="12700" marB="0" anchor="ctr"/>
                </a:tc>
              </a:tr>
              <a:tr h="358557">
                <a:tc>
                  <a:txBody>
                    <a:bodyPr/>
                    <a:lstStyle/>
                    <a:p>
                      <a:pPr algn="ctr" fontAlgn="b">
                        <a:lnSpc>
                          <a:spcPct val="80000"/>
                        </a:lnSpc>
                      </a:pPr>
                      <a:r>
                        <a:rPr lang="en-US" sz="1400" b="1" u="none" strike="noStrike" dirty="0">
                          <a:effectLst/>
                          <a:latin typeface="+mn-lt"/>
                        </a:rPr>
                        <a:t>TRUOLFA</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u="none" strike="noStrike" dirty="0">
                          <a:effectLst/>
                          <a:latin typeface="+mn-lt"/>
                        </a:rPr>
                        <a:t>3.0%</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dirty="0">
                          <a:effectLst/>
                          <a:latin typeface="+mn-lt"/>
                        </a:rPr>
                        <a:t>0.0%</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dirty="0">
                          <a:effectLst/>
                          <a:latin typeface="+mn-lt"/>
                        </a:rPr>
                        <a:t>0.0%</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u="none" strike="noStrike" dirty="0">
                          <a:effectLst/>
                          <a:latin typeface="+mn-lt"/>
                        </a:rPr>
                        <a:t>2.0%</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u="none" strike="noStrike" dirty="0">
                          <a:effectLst/>
                          <a:latin typeface="+mn-lt"/>
                        </a:rPr>
                        <a:t>2.0%</a:t>
                      </a:r>
                      <a:endParaRPr lang="en-US" sz="1400" b="1" i="0" u="none" strike="noStrike" dirty="0">
                        <a:solidFill>
                          <a:srgbClr val="000000"/>
                        </a:solidFill>
                        <a:effectLst/>
                        <a:latin typeface="+mn-lt"/>
                      </a:endParaRPr>
                    </a:p>
                  </a:txBody>
                  <a:tcPr marL="12700" marR="12700" marT="12700" marB="0" anchor="ctr"/>
                </a:tc>
              </a:tr>
              <a:tr h="467937">
                <a:tc gridSpan="6">
                  <a:txBody>
                    <a:bodyPr/>
                    <a:lstStyle/>
                    <a:p>
                      <a:pPr lvl="1" algn="ctr" fontAlgn="b">
                        <a:lnSpc>
                          <a:spcPct val="70000"/>
                        </a:lnSpc>
                      </a:pPr>
                      <a:r>
                        <a:rPr lang="en-US" sz="2000" b="1" u="none" strike="noStrike" dirty="0">
                          <a:solidFill>
                            <a:srgbClr val="FFFFFF"/>
                          </a:solidFill>
                          <a:effectLst/>
                          <a:latin typeface="+mn-lt"/>
                        </a:rPr>
                        <a:t>Progression </a:t>
                      </a:r>
                      <a:r>
                        <a:rPr lang="en-US" sz="2000" b="1" u="none" strike="noStrike" dirty="0" smtClean="0">
                          <a:solidFill>
                            <a:srgbClr val="FFFFFF"/>
                          </a:solidFill>
                          <a:effectLst/>
                          <a:latin typeface="+mn-lt"/>
                        </a:rPr>
                        <a:t>Through</a:t>
                      </a:r>
                      <a:r>
                        <a:rPr lang="en-US" sz="2000" b="1" u="none" strike="noStrike" baseline="0" dirty="0" smtClean="0">
                          <a:solidFill>
                            <a:srgbClr val="FFFFFF"/>
                          </a:solidFill>
                          <a:effectLst/>
                          <a:latin typeface="+mn-lt"/>
                        </a:rPr>
                        <a:t> the Scale</a:t>
                      </a:r>
                      <a:endParaRPr lang="en-US" sz="2000" b="1" i="0" u="none" strike="noStrike" dirty="0">
                        <a:solidFill>
                          <a:srgbClr val="FFFFFF"/>
                        </a:solidFill>
                        <a:effectLst/>
                        <a:latin typeface="+mn-lt"/>
                      </a:endParaRPr>
                    </a:p>
                  </a:txBody>
                  <a:tcPr marL="12700" marR="12700" marT="12700" marB="0" anchor="ctr">
                    <a:solidFill>
                      <a:srgbClr val="007694"/>
                    </a:solidFill>
                  </a:tcPr>
                </a:tc>
                <a:tc hMerge="1">
                  <a:txBody>
                    <a:bodyPr/>
                    <a:lstStyle/>
                    <a:p>
                      <a:pPr algn="l" fontAlgn="b"/>
                      <a:endParaRPr lang="en-US" sz="1400" b="0" i="0" u="none" strike="noStrike" dirty="0">
                        <a:solidFill>
                          <a:srgbClr val="000000"/>
                        </a:solidFill>
                        <a:effectLst/>
                        <a:latin typeface="+mn-lt"/>
                      </a:endParaRPr>
                    </a:p>
                  </a:txBody>
                  <a:tcPr marL="12700" marR="12700" marT="12700" marB="0" anchor="b"/>
                </a:tc>
                <a:tc hMerge="1">
                  <a:txBody>
                    <a:bodyPr/>
                    <a:lstStyle/>
                    <a:p>
                      <a:pPr algn="l" fontAlgn="b"/>
                      <a:endParaRPr lang="en-US" sz="1400" b="0" i="0" u="none" strike="noStrike" dirty="0">
                        <a:solidFill>
                          <a:srgbClr val="000000"/>
                        </a:solidFill>
                        <a:effectLst/>
                        <a:latin typeface="+mn-lt"/>
                      </a:endParaRPr>
                    </a:p>
                  </a:txBody>
                  <a:tcPr marL="12700" marR="12700" marT="12700" marB="0" anchor="b"/>
                </a:tc>
                <a:tc hMerge="1">
                  <a:txBody>
                    <a:bodyPr/>
                    <a:lstStyle/>
                    <a:p>
                      <a:pPr algn="l" fontAlgn="b"/>
                      <a:endParaRPr lang="en-US" sz="1400" b="0" i="0" u="none" strike="noStrike" dirty="0">
                        <a:solidFill>
                          <a:srgbClr val="000000"/>
                        </a:solidFill>
                        <a:effectLst/>
                        <a:latin typeface="+mn-lt"/>
                      </a:endParaRPr>
                    </a:p>
                  </a:txBody>
                  <a:tcPr marL="12700" marR="12700" marT="12700" marB="0" anchor="b"/>
                </a:tc>
                <a:tc hMerge="1">
                  <a:txBody>
                    <a:bodyPr/>
                    <a:lstStyle/>
                    <a:p>
                      <a:pPr algn="l" fontAlgn="b"/>
                      <a:endParaRPr lang="en-US" sz="1400" b="0" i="0" u="none" strike="noStrike" dirty="0">
                        <a:solidFill>
                          <a:srgbClr val="000000"/>
                        </a:solidFill>
                        <a:effectLst/>
                        <a:latin typeface="+mn-lt"/>
                      </a:endParaRPr>
                    </a:p>
                  </a:txBody>
                  <a:tcPr marL="12700" marR="12700" marT="12700" marB="0" anchor="b"/>
                </a:tc>
                <a:tc hMerge="1">
                  <a:txBody>
                    <a:bodyPr/>
                    <a:lstStyle/>
                    <a:p>
                      <a:pPr algn="l" fontAlgn="b"/>
                      <a:endParaRPr lang="en-US" sz="1400" b="0" i="0" u="none" strike="noStrike" dirty="0">
                        <a:solidFill>
                          <a:srgbClr val="000000"/>
                        </a:solidFill>
                        <a:effectLst/>
                        <a:latin typeface="+mn-lt"/>
                      </a:endParaRPr>
                    </a:p>
                  </a:txBody>
                  <a:tcPr marL="12700" marR="12700" marT="12700" marB="0" anchor="b"/>
                </a:tc>
              </a:tr>
              <a:tr h="358557">
                <a:tc>
                  <a:txBody>
                    <a:bodyPr/>
                    <a:lstStyle/>
                    <a:p>
                      <a:pPr algn="ctr" fontAlgn="b">
                        <a:lnSpc>
                          <a:spcPct val="80000"/>
                        </a:lnSpc>
                      </a:pPr>
                      <a:r>
                        <a:rPr lang="en-US" sz="1400" b="1" u="none" strike="noStrike" dirty="0">
                          <a:effectLst/>
                          <a:latin typeface="+mn-lt"/>
                        </a:rPr>
                        <a:t>Exempt</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a:effectLst/>
                          <a:latin typeface="+mn-lt"/>
                        </a:rPr>
                        <a:t>0.0%</a:t>
                      </a:r>
                      <a:endParaRPr lang="en-US" sz="1400" b="0" i="0" u="none" strike="noStrike">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dirty="0">
                          <a:effectLst/>
                          <a:latin typeface="+mn-lt"/>
                        </a:rPr>
                        <a:t>0.0%</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dirty="0">
                          <a:effectLst/>
                          <a:latin typeface="+mn-lt"/>
                        </a:rPr>
                        <a:t>0.0%</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dirty="0">
                          <a:effectLst/>
                          <a:latin typeface="+mn-lt"/>
                        </a:rPr>
                        <a:t>0.0%</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a:effectLst/>
                          <a:latin typeface="+mn-lt"/>
                        </a:rPr>
                        <a:t>0.0%</a:t>
                      </a:r>
                      <a:endParaRPr lang="en-US" sz="1400" b="0" i="0" u="none" strike="noStrike">
                        <a:solidFill>
                          <a:srgbClr val="000000"/>
                        </a:solidFill>
                        <a:effectLst/>
                        <a:latin typeface="+mn-lt"/>
                      </a:endParaRPr>
                    </a:p>
                  </a:txBody>
                  <a:tcPr marL="12700" marR="12700" marT="12700" marB="0" anchor="ctr"/>
                </a:tc>
              </a:tr>
              <a:tr h="358557">
                <a:tc>
                  <a:txBody>
                    <a:bodyPr/>
                    <a:lstStyle/>
                    <a:p>
                      <a:pPr algn="ctr" fontAlgn="b">
                        <a:lnSpc>
                          <a:spcPct val="80000"/>
                        </a:lnSpc>
                      </a:pPr>
                      <a:r>
                        <a:rPr lang="en-US" sz="1400" b="1" u="none" strike="noStrike" dirty="0">
                          <a:effectLst/>
                          <a:latin typeface="+mn-lt"/>
                        </a:rPr>
                        <a:t>TRUFA</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u="none" strike="noStrike" dirty="0">
                          <a:effectLst/>
                          <a:latin typeface="+mn-lt"/>
                        </a:rPr>
                        <a:t>3.0%</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u="none" strike="noStrike" dirty="0">
                          <a:effectLst/>
                          <a:latin typeface="+mn-lt"/>
                        </a:rPr>
                        <a:t>3.0%</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u="none" strike="noStrike" dirty="0">
                          <a:effectLst/>
                          <a:latin typeface="+mn-lt"/>
                        </a:rPr>
                        <a:t>3.0%</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u="none" strike="noStrike" dirty="0">
                          <a:effectLst/>
                          <a:latin typeface="+mn-lt"/>
                        </a:rPr>
                        <a:t>3.0%</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u="none" strike="noStrike" dirty="0">
                          <a:effectLst/>
                          <a:latin typeface="+mn-lt"/>
                        </a:rPr>
                        <a:t>3.0%</a:t>
                      </a:r>
                      <a:endParaRPr lang="en-US" sz="1400" b="1" i="0" u="none" strike="noStrike" dirty="0">
                        <a:solidFill>
                          <a:srgbClr val="000000"/>
                        </a:solidFill>
                        <a:effectLst/>
                        <a:latin typeface="+mn-lt"/>
                      </a:endParaRPr>
                    </a:p>
                  </a:txBody>
                  <a:tcPr marL="12700" marR="12700" marT="12700" marB="0" anchor="ctr"/>
                </a:tc>
              </a:tr>
              <a:tr h="358557">
                <a:tc>
                  <a:txBody>
                    <a:bodyPr/>
                    <a:lstStyle/>
                    <a:p>
                      <a:pPr algn="ctr" fontAlgn="b">
                        <a:lnSpc>
                          <a:spcPct val="80000"/>
                        </a:lnSpc>
                      </a:pPr>
                      <a:r>
                        <a:rPr lang="en-US" sz="1400" b="1" u="none" strike="noStrike" dirty="0">
                          <a:effectLst/>
                          <a:latin typeface="+mn-lt"/>
                        </a:rPr>
                        <a:t>CUPE</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dirty="0">
                          <a:effectLst/>
                          <a:latin typeface="+mn-lt"/>
                        </a:rPr>
                        <a:t>0.0%</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dirty="0">
                          <a:effectLst/>
                          <a:latin typeface="+mn-lt"/>
                        </a:rPr>
                        <a:t>0.0%</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a:effectLst/>
                          <a:latin typeface="+mn-lt"/>
                        </a:rPr>
                        <a:t>0.0%</a:t>
                      </a:r>
                      <a:endParaRPr lang="en-US" sz="1400" b="0" i="0" u="none" strike="noStrike">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dirty="0">
                          <a:effectLst/>
                          <a:latin typeface="+mn-lt"/>
                        </a:rPr>
                        <a:t>0.0%</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dirty="0">
                          <a:effectLst/>
                          <a:latin typeface="+mn-lt"/>
                        </a:rPr>
                        <a:t>0.0%</a:t>
                      </a:r>
                      <a:endParaRPr lang="en-US" sz="1400" b="0" i="0" u="none" strike="noStrike" dirty="0">
                        <a:solidFill>
                          <a:srgbClr val="000000"/>
                        </a:solidFill>
                        <a:effectLst/>
                        <a:latin typeface="+mn-lt"/>
                      </a:endParaRPr>
                    </a:p>
                  </a:txBody>
                  <a:tcPr marL="12700" marR="12700" marT="12700" marB="0" anchor="ctr"/>
                </a:tc>
              </a:tr>
              <a:tr h="358557">
                <a:tc>
                  <a:txBody>
                    <a:bodyPr/>
                    <a:lstStyle/>
                    <a:p>
                      <a:pPr algn="ctr" fontAlgn="b">
                        <a:lnSpc>
                          <a:spcPct val="80000"/>
                        </a:lnSpc>
                      </a:pPr>
                      <a:r>
                        <a:rPr lang="en-US" sz="1400" b="1" u="none" strike="noStrike" dirty="0">
                          <a:effectLst/>
                          <a:latin typeface="+mn-lt"/>
                        </a:rPr>
                        <a:t>TRUOLFA</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a:effectLst/>
                          <a:latin typeface="+mn-lt"/>
                        </a:rPr>
                        <a:t>0.0%</a:t>
                      </a:r>
                      <a:endParaRPr lang="en-US" sz="1400" b="0" i="0" u="none" strike="noStrike">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dirty="0">
                          <a:effectLst/>
                          <a:latin typeface="+mn-lt"/>
                        </a:rPr>
                        <a:t>0.0%</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dirty="0">
                          <a:effectLst/>
                          <a:latin typeface="+mn-lt"/>
                        </a:rPr>
                        <a:t>0.0%</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dirty="0">
                          <a:effectLst/>
                          <a:latin typeface="+mn-lt"/>
                        </a:rPr>
                        <a:t>0.0%</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u="none" strike="noStrike" dirty="0">
                          <a:effectLst/>
                          <a:latin typeface="+mn-lt"/>
                        </a:rPr>
                        <a:t>0.0%</a:t>
                      </a:r>
                      <a:endParaRPr lang="en-US" sz="1400" b="0" i="0" u="none" strike="noStrike" dirty="0">
                        <a:solidFill>
                          <a:srgbClr val="000000"/>
                        </a:solidFill>
                        <a:effectLst/>
                        <a:latin typeface="+mn-lt"/>
                      </a:endParaRPr>
                    </a:p>
                  </a:txBody>
                  <a:tcPr marL="12700" marR="12700" marT="12700" marB="0" anchor="ctr"/>
                </a:tc>
              </a:tr>
            </a:tbl>
          </a:graphicData>
        </a:graphic>
      </p:graphicFrame>
    </p:spTree>
    <p:extLst>
      <p:ext uri="{BB962C8B-B14F-4D97-AF65-F5344CB8AC3E}">
        <p14:creationId xmlns:p14="http://schemas.microsoft.com/office/powerpoint/2010/main" val="19621683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9919" y="262901"/>
            <a:ext cx="7863840" cy="461665"/>
          </a:xfrm>
          <a:prstGeom prst="rect">
            <a:avLst/>
          </a:prstGeom>
          <a:noFill/>
        </p:spPr>
        <p:txBody>
          <a:bodyPr wrap="square" rtlCol="0">
            <a:spAutoFit/>
          </a:bodyPr>
          <a:lstStyle/>
          <a:p>
            <a:pPr algn="ctr">
              <a:spcAft>
                <a:spcPts val="600"/>
              </a:spcAft>
            </a:pPr>
            <a:r>
              <a:rPr lang="en-US" sz="2400" b="1" dirty="0" smtClean="0">
                <a:solidFill>
                  <a:srgbClr val="007694"/>
                </a:solidFill>
              </a:rPr>
              <a:t>Employee Category Average Salaries:  2010-2014</a:t>
            </a:r>
            <a:endParaRPr lang="en-US" sz="2400" b="1" dirty="0">
              <a:solidFill>
                <a:srgbClr val="007694"/>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866586038"/>
              </p:ext>
            </p:extLst>
          </p:nvPr>
        </p:nvGraphicFramePr>
        <p:xfrm>
          <a:off x="629919" y="934716"/>
          <a:ext cx="7863842" cy="2007451"/>
        </p:xfrm>
        <a:graphic>
          <a:graphicData uri="http://schemas.openxmlformats.org/drawingml/2006/table">
            <a:tbl>
              <a:tblPr firstRow="1">
                <a:effectLst>
                  <a:outerShdw blurRad="50800" dist="38100" dir="2700000" algn="tl" rotWithShape="0">
                    <a:prstClr val="black">
                      <a:alpha val="40000"/>
                    </a:prstClr>
                  </a:outerShdw>
                </a:effectLst>
                <a:tableStyleId>{5C22544A-7EE6-4342-B048-85BDC9FD1C3A}</a:tableStyleId>
              </a:tblPr>
              <a:tblGrid>
                <a:gridCol w="1123406"/>
                <a:gridCol w="1123406"/>
                <a:gridCol w="1123406"/>
                <a:gridCol w="1123406"/>
                <a:gridCol w="1123406"/>
                <a:gridCol w="1123406"/>
                <a:gridCol w="1123406"/>
              </a:tblGrid>
              <a:tr h="573223">
                <a:tc>
                  <a:txBody>
                    <a:bodyPr/>
                    <a:lstStyle/>
                    <a:p>
                      <a:pPr algn="l" fontAlgn="b"/>
                      <a:endParaRPr lang="en-US" sz="1100" b="0" i="0" u="none" strike="noStrike" dirty="0">
                        <a:solidFill>
                          <a:srgbClr val="000000"/>
                        </a:solidFill>
                        <a:effectLst/>
                        <a:latin typeface="+mn-lt"/>
                      </a:endParaRPr>
                    </a:p>
                  </a:txBody>
                  <a:tcPr marL="12700" marR="12700" marT="12700" marB="0" anchor="ctr">
                    <a:solidFill>
                      <a:srgbClr val="007694"/>
                    </a:solidFill>
                  </a:tcPr>
                </a:tc>
                <a:tc>
                  <a:txBody>
                    <a:bodyPr/>
                    <a:lstStyle/>
                    <a:p>
                      <a:pPr algn="ctr" fontAlgn="b">
                        <a:lnSpc>
                          <a:spcPct val="100000"/>
                        </a:lnSpc>
                      </a:pPr>
                      <a:r>
                        <a:rPr lang="en-US" sz="1600" u="none" strike="noStrike" dirty="0">
                          <a:effectLst/>
                          <a:latin typeface="+mn-lt"/>
                        </a:rPr>
                        <a:t>2010</a:t>
                      </a:r>
                      <a:endParaRPr lang="en-US" sz="1600" b="0" i="0" u="none" strike="noStrike" dirty="0">
                        <a:solidFill>
                          <a:srgbClr val="000000"/>
                        </a:solidFill>
                        <a:effectLst/>
                        <a:latin typeface="+mn-lt"/>
                      </a:endParaRPr>
                    </a:p>
                  </a:txBody>
                  <a:tcPr marL="12700" marR="12700" marT="12700" marB="0" anchor="ctr">
                    <a:solidFill>
                      <a:srgbClr val="007694"/>
                    </a:solidFill>
                  </a:tcPr>
                </a:tc>
                <a:tc>
                  <a:txBody>
                    <a:bodyPr/>
                    <a:lstStyle/>
                    <a:p>
                      <a:pPr algn="ctr" fontAlgn="b"/>
                      <a:r>
                        <a:rPr lang="en-US" sz="1600" u="none" strike="noStrike" dirty="0">
                          <a:effectLst/>
                          <a:latin typeface="+mn-lt"/>
                        </a:rPr>
                        <a:t>2011</a:t>
                      </a:r>
                      <a:endParaRPr lang="en-US" sz="1600" b="0" i="0" u="none" strike="noStrike" dirty="0">
                        <a:solidFill>
                          <a:srgbClr val="000000"/>
                        </a:solidFill>
                        <a:effectLst/>
                        <a:latin typeface="+mn-lt"/>
                      </a:endParaRPr>
                    </a:p>
                  </a:txBody>
                  <a:tcPr marL="12700" marR="12700" marT="12700" marB="0" anchor="ctr">
                    <a:solidFill>
                      <a:srgbClr val="007694"/>
                    </a:solidFill>
                  </a:tcPr>
                </a:tc>
                <a:tc>
                  <a:txBody>
                    <a:bodyPr/>
                    <a:lstStyle/>
                    <a:p>
                      <a:pPr algn="ctr" fontAlgn="b"/>
                      <a:r>
                        <a:rPr lang="en-US" sz="1600" u="none" strike="noStrike" dirty="0">
                          <a:effectLst/>
                          <a:latin typeface="+mn-lt"/>
                        </a:rPr>
                        <a:t>2012</a:t>
                      </a:r>
                      <a:endParaRPr lang="en-US" sz="1600" b="0" i="0" u="none" strike="noStrike" dirty="0">
                        <a:solidFill>
                          <a:srgbClr val="000000"/>
                        </a:solidFill>
                        <a:effectLst/>
                        <a:latin typeface="+mn-lt"/>
                      </a:endParaRPr>
                    </a:p>
                  </a:txBody>
                  <a:tcPr marL="12700" marR="12700" marT="12700" marB="0" anchor="ctr">
                    <a:solidFill>
                      <a:srgbClr val="007694"/>
                    </a:solidFill>
                  </a:tcPr>
                </a:tc>
                <a:tc>
                  <a:txBody>
                    <a:bodyPr/>
                    <a:lstStyle/>
                    <a:p>
                      <a:pPr algn="ctr" fontAlgn="b"/>
                      <a:r>
                        <a:rPr lang="en-US" sz="1600" u="none" strike="noStrike" dirty="0">
                          <a:effectLst/>
                          <a:latin typeface="+mn-lt"/>
                        </a:rPr>
                        <a:t>2013</a:t>
                      </a:r>
                      <a:endParaRPr lang="en-US" sz="1600" b="0" i="0" u="none" strike="noStrike" dirty="0">
                        <a:solidFill>
                          <a:srgbClr val="000000"/>
                        </a:solidFill>
                        <a:effectLst/>
                        <a:latin typeface="+mn-lt"/>
                      </a:endParaRPr>
                    </a:p>
                  </a:txBody>
                  <a:tcPr marL="12700" marR="12700" marT="12700" marB="0" anchor="ctr">
                    <a:solidFill>
                      <a:srgbClr val="007694"/>
                    </a:solidFill>
                  </a:tcPr>
                </a:tc>
                <a:tc>
                  <a:txBody>
                    <a:bodyPr/>
                    <a:lstStyle/>
                    <a:p>
                      <a:pPr algn="ctr" fontAlgn="b"/>
                      <a:r>
                        <a:rPr lang="en-US" sz="1600" u="none" strike="noStrike" dirty="0">
                          <a:effectLst/>
                          <a:latin typeface="+mn-lt"/>
                        </a:rPr>
                        <a:t>2014</a:t>
                      </a:r>
                      <a:endParaRPr lang="en-US" sz="1600" b="0" i="0" u="none" strike="noStrike" dirty="0">
                        <a:solidFill>
                          <a:srgbClr val="000000"/>
                        </a:solidFill>
                        <a:effectLst/>
                        <a:latin typeface="+mn-lt"/>
                      </a:endParaRPr>
                    </a:p>
                  </a:txBody>
                  <a:tcPr marL="12700" marR="12700" marT="12700" marB="0" anchor="ctr">
                    <a:solidFill>
                      <a:srgbClr val="007694"/>
                    </a:solidFill>
                  </a:tcPr>
                </a:tc>
                <a:tc>
                  <a:txBody>
                    <a:bodyPr/>
                    <a:lstStyle/>
                    <a:p>
                      <a:pPr algn="ctr" fontAlgn="b"/>
                      <a:r>
                        <a:rPr lang="en-US" sz="1600" b="1" i="0" u="none" strike="noStrike" dirty="0" smtClean="0">
                          <a:solidFill>
                            <a:schemeClr val="bg1"/>
                          </a:solidFill>
                          <a:effectLst/>
                          <a:latin typeface="+mn-lt"/>
                        </a:rPr>
                        <a:t>5 </a:t>
                      </a:r>
                      <a:r>
                        <a:rPr lang="en-US" sz="1600" b="1" i="0" u="none" strike="noStrike" dirty="0" err="1" smtClean="0">
                          <a:solidFill>
                            <a:schemeClr val="bg1"/>
                          </a:solidFill>
                          <a:effectLst/>
                          <a:latin typeface="+mn-lt"/>
                        </a:rPr>
                        <a:t>Yr</a:t>
                      </a:r>
                      <a:r>
                        <a:rPr lang="en-US" sz="1600" b="1" i="0" u="none" strike="noStrike" dirty="0" smtClean="0">
                          <a:solidFill>
                            <a:schemeClr val="bg1"/>
                          </a:solidFill>
                          <a:effectLst/>
                          <a:latin typeface="+mn-lt"/>
                        </a:rPr>
                        <a:t> Change</a:t>
                      </a:r>
                      <a:endParaRPr lang="en-US" sz="1600" b="1" i="0" u="none" strike="noStrike" dirty="0">
                        <a:solidFill>
                          <a:schemeClr val="bg1"/>
                        </a:solidFill>
                        <a:effectLst/>
                        <a:latin typeface="+mn-lt"/>
                      </a:endParaRPr>
                    </a:p>
                  </a:txBody>
                  <a:tcPr marL="12700" marR="12700" marT="12700" marB="0" anchor="ctr">
                    <a:solidFill>
                      <a:srgbClr val="007694"/>
                    </a:solidFill>
                  </a:tcPr>
                </a:tc>
              </a:tr>
              <a:tr h="358557">
                <a:tc>
                  <a:txBody>
                    <a:bodyPr/>
                    <a:lstStyle/>
                    <a:p>
                      <a:pPr algn="ctr" fontAlgn="b">
                        <a:lnSpc>
                          <a:spcPct val="80000"/>
                        </a:lnSpc>
                      </a:pPr>
                      <a:r>
                        <a:rPr lang="en-US" sz="1400" b="1" u="none" strike="noStrike" dirty="0">
                          <a:effectLst/>
                          <a:latin typeface="+mn-lt"/>
                        </a:rPr>
                        <a:t>Exempt</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$82,918</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$85,566</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$86,211</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$86,103</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$88,916</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i="0" u="none" strike="noStrike" dirty="0" smtClean="0">
                          <a:solidFill>
                            <a:srgbClr val="000000"/>
                          </a:solidFill>
                          <a:effectLst/>
                          <a:latin typeface="+mn-lt"/>
                        </a:rPr>
                        <a:t>7.2%</a:t>
                      </a:r>
                      <a:endParaRPr lang="en-US" sz="1400" b="1" i="0" u="none" strike="noStrike" dirty="0">
                        <a:solidFill>
                          <a:srgbClr val="000000"/>
                        </a:solidFill>
                        <a:effectLst/>
                        <a:latin typeface="+mn-lt"/>
                      </a:endParaRPr>
                    </a:p>
                  </a:txBody>
                  <a:tcPr marL="12700" marR="12700" marT="12700" marB="0" anchor="ctr"/>
                </a:tc>
              </a:tr>
              <a:tr h="358557">
                <a:tc>
                  <a:txBody>
                    <a:bodyPr/>
                    <a:lstStyle/>
                    <a:p>
                      <a:pPr algn="ctr" fontAlgn="b">
                        <a:lnSpc>
                          <a:spcPct val="80000"/>
                        </a:lnSpc>
                      </a:pPr>
                      <a:r>
                        <a:rPr lang="en-US" sz="1400" b="1" u="none" strike="noStrike" dirty="0">
                          <a:effectLst/>
                          <a:latin typeface="+mn-lt"/>
                        </a:rPr>
                        <a:t>TRUFA</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$79,312</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$81,489</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$83,176</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$84,428</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$88,402</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i="0" u="none" strike="noStrike" dirty="0" smtClean="0">
                          <a:solidFill>
                            <a:srgbClr val="000000"/>
                          </a:solidFill>
                          <a:effectLst/>
                          <a:latin typeface="+mn-lt"/>
                        </a:rPr>
                        <a:t>11.5%</a:t>
                      </a:r>
                      <a:endParaRPr lang="en-US" sz="1400" b="1" i="0" u="none" strike="noStrike" dirty="0">
                        <a:solidFill>
                          <a:srgbClr val="000000"/>
                        </a:solidFill>
                        <a:effectLst/>
                        <a:latin typeface="+mn-lt"/>
                      </a:endParaRPr>
                    </a:p>
                  </a:txBody>
                  <a:tcPr marL="12700" marR="12700" marT="12700" marB="0" anchor="ctr"/>
                </a:tc>
              </a:tr>
              <a:tr h="358557">
                <a:tc>
                  <a:txBody>
                    <a:bodyPr/>
                    <a:lstStyle/>
                    <a:p>
                      <a:pPr algn="ctr" fontAlgn="b">
                        <a:lnSpc>
                          <a:spcPct val="80000"/>
                        </a:lnSpc>
                      </a:pPr>
                      <a:r>
                        <a:rPr lang="en-US" sz="1400" b="1" u="none" strike="noStrike" dirty="0">
                          <a:effectLst/>
                          <a:latin typeface="+mn-lt"/>
                        </a:rPr>
                        <a:t>CUPE</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$43,511</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$43,288</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$44,302</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$46,804</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$48,060</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i="0" u="none" strike="noStrike" dirty="0" smtClean="0">
                          <a:solidFill>
                            <a:srgbClr val="000000"/>
                          </a:solidFill>
                          <a:effectLst/>
                          <a:latin typeface="+mn-lt"/>
                        </a:rPr>
                        <a:t>10.5%</a:t>
                      </a:r>
                      <a:endParaRPr lang="en-US" sz="1400" b="1" i="0" u="none" strike="noStrike" dirty="0">
                        <a:solidFill>
                          <a:srgbClr val="000000"/>
                        </a:solidFill>
                        <a:effectLst/>
                        <a:latin typeface="+mn-lt"/>
                      </a:endParaRPr>
                    </a:p>
                  </a:txBody>
                  <a:tcPr marL="12700" marR="12700" marT="12700" marB="0" anchor="ctr"/>
                </a:tc>
              </a:tr>
              <a:tr h="358557">
                <a:tc>
                  <a:txBody>
                    <a:bodyPr/>
                    <a:lstStyle/>
                    <a:p>
                      <a:pPr algn="ctr" fontAlgn="b">
                        <a:lnSpc>
                          <a:spcPct val="80000"/>
                        </a:lnSpc>
                      </a:pPr>
                      <a:r>
                        <a:rPr lang="en-US" sz="1400" b="1" u="none" strike="noStrike" dirty="0">
                          <a:effectLst/>
                          <a:latin typeface="+mn-lt"/>
                        </a:rPr>
                        <a:t>TRUOLFA</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$20,286</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$21,753</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$17,656</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$19,486</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$22,905</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i="0" u="none" strike="noStrike" dirty="0" smtClean="0">
                          <a:solidFill>
                            <a:srgbClr val="000000"/>
                          </a:solidFill>
                          <a:effectLst/>
                          <a:latin typeface="+mn-lt"/>
                        </a:rPr>
                        <a:t>12.9%</a:t>
                      </a:r>
                      <a:endParaRPr lang="en-US" sz="1400" b="1" i="0" u="none" strike="noStrike" dirty="0">
                        <a:solidFill>
                          <a:srgbClr val="000000"/>
                        </a:solidFill>
                        <a:effectLst/>
                        <a:latin typeface="+mn-lt"/>
                      </a:endParaRPr>
                    </a:p>
                  </a:txBody>
                  <a:tcPr marL="12700" marR="12700" marT="12700" marB="0" anchor="ctr"/>
                </a:tc>
              </a:tr>
            </a:tbl>
          </a:graphicData>
        </a:graphic>
      </p:graphicFrame>
    </p:spTree>
    <p:extLst>
      <p:ext uri="{BB962C8B-B14F-4D97-AF65-F5344CB8AC3E}">
        <p14:creationId xmlns:p14="http://schemas.microsoft.com/office/powerpoint/2010/main" val="28528712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484120" y="262901"/>
            <a:ext cx="4030980" cy="461665"/>
          </a:xfrm>
          <a:prstGeom prst="rect">
            <a:avLst/>
          </a:prstGeom>
          <a:noFill/>
        </p:spPr>
        <p:txBody>
          <a:bodyPr wrap="square" rtlCol="0">
            <a:spAutoFit/>
          </a:bodyPr>
          <a:lstStyle/>
          <a:p>
            <a:pPr algn="ctr">
              <a:spcAft>
                <a:spcPts val="600"/>
              </a:spcAft>
            </a:pPr>
            <a:r>
              <a:rPr lang="en-US" sz="2400" b="1" dirty="0" smtClean="0">
                <a:solidFill>
                  <a:srgbClr val="007694"/>
                </a:solidFill>
              </a:rPr>
              <a:t>Annual Surplus:  2010-2014</a:t>
            </a:r>
            <a:endParaRPr lang="en-US" sz="2400" b="1" dirty="0">
              <a:solidFill>
                <a:srgbClr val="007694"/>
              </a:solidFill>
            </a:endParaRPr>
          </a:p>
        </p:txBody>
      </p:sp>
      <p:graphicFrame>
        <p:nvGraphicFramePr>
          <p:cNvPr id="6" name="Chart 5"/>
          <p:cNvGraphicFramePr/>
          <p:nvPr>
            <p:extLst>
              <p:ext uri="{D42A27DB-BD31-4B8C-83A1-F6EECF244321}">
                <p14:modId xmlns:p14="http://schemas.microsoft.com/office/powerpoint/2010/main" val="3794356317"/>
              </p:ext>
            </p:extLst>
          </p:nvPr>
        </p:nvGraphicFramePr>
        <p:xfrm>
          <a:off x="711200" y="853440"/>
          <a:ext cx="7873999" cy="4490720"/>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Arrow Connector 3"/>
          <p:cNvCxnSpPr/>
          <p:nvPr/>
        </p:nvCxnSpPr>
        <p:spPr>
          <a:xfrm>
            <a:off x="2066307" y="1486947"/>
            <a:ext cx="6139543" cy="855023"/>
          </a:xfrm>
          <a:prstGeom prst="straightConnector1">
            <a:avLst/>
          </a:prstGeom>
          <a:ln w="28575">
            <a:solidFill>
              <a:srgbClr val="C00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714041" y="1227405"/>
            <a:ext cx="3610732" cy="369332"/>
          </a:xfrm>
          <a:prstGeom prst="rect">
            <a:avLst/>
          </a:prstGeom>
          <a:noFill/>
        </p:spPr>
        <p:txBody>
          <a:bodyPr wrap="none" rtlCol="0">
            <a:spAutoFit/>
          </a:bodyPr>
          <a:lstStyle/>
          <a:p>
            <a:r>
              <a:rPr lang="en-US" b="1" dirty="0" smtClean="0"/>
              <a:t>Annual Surplus Trending Downward</a:t>
            </a:r>
            <a:endParaRPr lang="en-US" b="1" dirty="0"/>
          </a:p>
        </p:txBody>
      </p:sp>
    </p:spTree>
    <p:extLst>
      <p:ext uri="{BB962C8B-B14F-4D97-AF65-F5344CB8AC3E}">
        <p14:creationId xmlns:p14="http://schemas.microsoft.com/office/powerpoint/2010/main" val="51100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90727" y="312442"/>
            <a:ext cx="5172073" cy="430887"/>
          </a:xfrm>
          <a:prstGeom prst="rect">
            <a:avLst/>
          </a:prstGeom>
          <a:noFill/>
        </p:spPr>
        <p:txBody>
          <a:bodyPr wrap="square" rtlCol="0">
            <a:spAutoFit/>
          </a:bodyPr>
          <a:lstStyle/>
          <a:p>
            <a:pPr algn="l">
              <a:spcAft>
                <a:spcPts val="600"/>
              </a:spcAft>
            </a:pPr>
            <a:r>
              <a:rPr lang="en-US" sz="2200" b="1" dirty="0" smtClean="0">
                <a:solidFill>
                  <a:srgbClr val="007694"/>
                </a:solidFill>
              </a:rPr>
              <a:t>5 Year Annual Trend: Accumulated Surplus</a:t>
            </a:r>
            <a:endParaRPr lang="en-US" sz="2200" b="1" dirty="0">
              <a:solidFill>
                <a:srgbClr val="007694"/>
              </a:solidFill>
            </a:endParaRPr>
          </a:p>
        </p:txBody>
      </p:sp>
      <p:graphicFrame>
        <p:nvGraphicFramePr>
          <p:cNvPr id="4" name="Chart 3"/>
          <p:cNvGraphicFramePr>
            <a:graphicFrameLocks/>
          </p:cNvGraphicFramePr>
          <p:nvPr>
            <p:extLst>
              <p:ext uri="{D42A27DB-BD31-4B8C-83A1-F6EECF244321}">
                <p14:modId xmlns:p14="http://schemas.microsoft.com/office/powerpoint/2010/main" val="3647359336"/>
              </p:ext>
            </p:extLst>
          </p:nvPr>
        </p:nvGraphicFramePr>
        <p:xfrm>
          <a:off x="975360" y="995680"/>
          <a:ext cx="7355840" cy="42164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p:cNvCxnSpPr/>
          <p:nvPr/>
        </p:nvCxnSpPr>
        <p:spPr>
          <a:xfrm flipV="1">
            <a:off x="2066307" y="1412071"/>
            <a:ext cx="5266255" cy="1377429"/>
          </a:xfrm>
          <a:prstGeom prst="straightConnector1">
            <a:avLst/>
          </a:prstGeom>
          <a:ln w="28575">
            <a:solidFill>
              <a:srgbClr val="C00000"/>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422254" y="1227894"/>
            <a:ext cx="3892219" cy="369332"/>
          </a:xfrm>
          <a:prstGeom prst="rect">
            <a:avLst/>
          </a:prstGeom>
          <a:noFill/>
        </p:spPr>
        <p:txBody>
          <a:bodyPr wrap="none" rtlCol="0">
            <a:spAutoFit/>
          </a:bodyPr>
          <a:lstStyle/>
          <a:p>
            <a:r>
              <a:rPr lang="en-US" b="1" dirty="0" smtClean="0"/>
              <a:t>Accumulated Surplus Trending Upward</a:t>
            </a:r>
            <a:endParaRPr lang="en-US" b="1" dirty="0"/>
          </a:p>
        </p:txBody>
      </p:sp>
    </p:spTree>
    <p:extLst>
      <p:ext uri="{BB962C8B-B14F-4D97-AF65-F5344CB8AC3E}">
        <p14:creationId xmlns:p14="http://schemas.microsoft.com/office/powerpoint/2010/main" val="187845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964574" y="1732750"/>
            <a:ext cx="7397824" cy="3093154"/>
          </a:xfrm>
          <a:prstGeom prst="rect">
            <a:avLst/>
          </a:prstGeom>
          <a:noFill/>
          <a:ln w="9525">
            <a:noFill/>
            <a:miter lim="800000"/>
            <a:headEnd/>
            <a:tailEnd/>
          </a:ln>
        </p:spPr>
        <p:txBody>
          <a:bodyPr wrap="square">
            <a:spAutoFit/>
          </a:bodyPr>
          <a:lstStyle/>
          <a:p>
            <a:pPr marL="285750" indent="-285750" algn="l">
              <a:spcAft>
                <a:spcPts val="600"/>
              </a:spcAft>
              <a:buFont typeface="Arial" panose="020B0604020202020204" pitchFamily="34" charset="0"/>
              <a:buChar char="•"/>
            </a:pPr>
            <a:r>
              <a:rPr lang="en-US" sz="2000" dirty="0" smtClean="0"/>
              <a:t>Established Terms of Reference and membership</a:t>
            </a:r>
          </a:p>
          <a:p>
            <a:pPr marL="285750" indent="-285750" algn="l">
              <a:spcAft>
                <a:spcPts val="600"/>
              </a:spcAft>
              <a:buFont typeface="Arial" panose="020B0604020202020204" pitchFamily="34" charset="0"/>
              <a:buChar char="•"/>
            </a:pPr>
            <a:r>
              <a:rPr lang="en-US" sz="2000" dirty="0" smtClean="0"/>
              <a:t>Establishment of Guiding Principles for a TRU Budget Methodology</a:t>
            </a:r>
          </a:p>
          <a:p>
            <a:pPr marL="285750" indent="-285750" algn="l">
              <a:spcAft>
                <a:spcPts val="600"/>
              </a:spcAft>
              <a:buFont typeface="Arial" panose="020B0604020202020204" pitchFamily="34" charset="0"/>
              <a:buChar char="•"/>
            </a:pPr>
            <a:r>
              <a:rPr lang="en-US" sz="2000" dirty="0" smtClean="0"/>
              <a:t>Review of current budget methodology</a:t>
            </a:r>
          </a:p>
          <a:p>
            <a:pPr marL="285750" indent="-285750" algn="l">
              <a:spcAft>
                <a:spcPts val="600"/>
              </a:spcAft>
              <a:buFont typeface="Arial" panose="020B0604020202020204" pitchFamily="34" charset="0"/>
              <a:buChar char="•"/>
            </a:pPr>
            <a:r>
              <a:rPr lang="en-US" sz="2000" dirty="0" smtClean="0"/>
              <a:t>Review of alternate budget methodologies</a:t>
            </a:r>
          </a:p>
          <a:p>
            <a:pPr marL="285750" indent="-285750" algn="l">
              <a:spcAft>
                <a:spcPts val="600"/>
              </a:spcAft>
              <a:buFont typeface="Arial" panose="020B0604020202020204" pitchFamily="34" charset="0"/>
              <a:buChar char="•"/>
            </a:pPr>
            <a:r>
              <a:rPr lang="en-US" sz="2000" dirty="0" smtClean="0"/>
              <a:t>Review of TRU revenue sources</a:t>
            </a:r>
          </a:p>
          <a:p>
            <a:pPr marL="285750" indent="-285750" algn="l">
              <a:spcAft>
                <a:spcPts val="600"/>
              </a:spcAft>
              <a:buFont typeface="Arial" panose="020B0604020202020204" pitchFamily="34" charset="0"/>
              <a:buChar char="•"/>
            </a:pPr>
            <a:r>
              <a:rPr lang="en-US" sz="2000" dirty="0" smtClean="0"/>
              <a:t>Examination of major cost drivers</a:t>
            </a:r>
          </a:p>
          <a:p>
            <a:pPr marL="285750" indent="-285750" algn="l">
              <a:spcAft>
                <a:spcPts val="600"/>
              </a:spcAft>
              <a:buFont typeface="Arial" panose="020B0604020202020204" pitchFamily="34" charset="0"/>
              <a:buChar char="•"/>
            </a:pPr>
            <a:r>
              <a:rPr lang="en-US" sz="2000" dirty="0" smtClean="0"/>
              <a:t>Review of budget anomalies	</a:t>
            </a:r>
          </a:p>
          <a:p>
            <a:pPr marL="285750" indent="-285750" algn="l">
              <a:spcAft>
                <a:spcPts val="600"/>
              </a:spcAft>
              <a:buFont typeface="Arial" panose="020B0604020202020204" pitchFamily="34" charset="0"/>
              <a:buChar char="•"/>
            </a:pPr>
            <a:r>
              <a:rPr lang="en-US" sz="2000" dirty="0" smtClean="0"/>
              <a:t>Review of carry-forward process/impacts</a:t>
            </a:r>
          </a:p>
        </p:txBody>
      </p:sp>
      <p:sp>
        <p:nvSpPr>
          <p:cNvPr id="3" name="TextBox 2"/>
          <p:cNvSpPr txBox="1"/>
          <p:nvPr/>
        </p:nvSpPr>
        <p:spPr>
          <a:xfrm>
            <a:off x="647056" y="509797"/>
            <a:ext cx="8496944" cy="1031051"/>
          </a:xfrm>
          <a:prstGeom prst="rect">
            <a:avLst/>
          </a:prstGeom>
          <a:noFill/>
        </p:spPr>
        <p:txBody>
          <a:bodyPr wrap="square" rtlCol="0">
            <a:spAutoFit/>
          </a:bodyPr>
          <a:lstStyle/>
          <a:p>
            <a:pPr algn="l">
              <a:spcAft>
                <a:spcPts val="600"/>
              </a:spcAft>
            </a:pPr>
            <a:r>
              <a:rPr lang="en-US" sz="2800" b="1" dirty="0" smtClean="0">
                <a:solidFill>
                  <a:srgbClr val="007694"/>
                </a:solidFill>
              </a:rPr>
              <a:t>BUDGET MODEL REVIEW AND STRATEGIC ALIGNMENT</a:t>
            </a:r>
          </a:p>
          <a:p>
            <a:pPr algn="l">
              <a:spcAft>
                <a:spcPts val="600"/>
              </a:spcAft>
            </a:pPr>
            <a:r>
              <a:rPr lang="en-US" sz="2800" b="1" dirty="0" smtClean="0">
                <a:solidFill>
                  <a:srgbClr val="007694"/>
                </a:solidFill>
              </a:rPr>
              <a:t>(BMRSA) – SUB-COMMITTEE OF BCOS WORK TO DATE:</a:t>
            </a:r>
            <a:endParaRPr lang="en-US" sz="2800" b="1" dirty="0">
              <a:solidFill>
                <a:srgbClr val="007694"/>
              </a:solidFill>
            </a:endParaRPr>
          </a:p>
        </p:txBody>
      </p:sp>
    </p:spTree>
    <p:extLst>
      <p:ext uri="{BB962C8B-B14F-4D97-AF65-F5344CB8AC3E}">
        <p14:creationId xmlns:p14="http://schemas.microsoft.com/office/powerpoint/2010/main" val="5241276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29919" y="262901"/>
            <a:ext cx="7863840" cy="461665"/>
          </a:xfrm>
          <a:prstGeom prst="rect">
            <a:avLst/>
          </a:prstGeom>
          <a:noFill/>
        </p:spPr>
        <p:txBody>
          <a:bodyPr wrap="square" rtlCol="0">
            <a:spAutoFit/>
          </a:bodyPr>
          <a:lstStyle/>
          <a:p>
            <a:pPr algn="ctr">
              <a:spcAft>
                <a:spcPts val="600"/>
              </a:spcAft>
            </a:pPr>
            <a:r>
              <a:rPr lang="en-US" sz="2400" b="1" dirty="0" smtClean="0">
                <a:solidFill>
                  <a:srgbClr val="007694"/>
                </a:solidFill>
              </a:rPr>
              <a:t>Accumulated Surpluses ($‘000’s):  2010-2014</a:t>
            </a:r>
            <a:endParaRPr lang="en-US" sz="2400" b="1" dirty="0">
              <a:solidFill>
                <a:srgbClr val="007694"/>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4256388187"/>
              </p:ext>
            </p:extLst>
          </p:nvPr>
        </p:nvGraphicFramePr>
        <p:xfrm>
          <a:off x="1310403" y="934716"/>
          <a:ext cx="6740436" cy="2890772"/>
        </p:xfrm>
        <a:graphic>
          <a:graphicData uri="http://schemas.openxmlformats.org/drawingml/2006/table">
            <a:tbl>
              <a:tblPr firstRow="1">
                <a:effectLst>
                  <a:outerShdw blurRad="50800" dist="38100" dir="2700000" algn="tl" rotWithShape="0">
                    <a:prstClr val="black">
                      <a:alpha val="40000"/>
                    </a:prstClr>
                  </a:outerShdw>
                </a:effectLst>
                <a:tableStyleId>{5C22544A-7EE6-4342-B048-85BDC9FD1C3A}</a:tableStyleId>
              </a:tblPr>
              <a:tblGrid>
                <a:gridCol w="1549755"/>
                <a:gridCol w="697057"/>
                <a:gridCol w="1123406"/>
                <a:gridCol w="1123406"/>
                <a:gridCol w="1123406"/>
                <a:gridCol w="1123406"/>
              </a:tblGrid>
              <a:tr h="573223">
                <a:tc>
                  <a:txBody>
                    <a:bodyPr/>
                    <a:lstStyle/>
                    <a:p>
                      <a:pPr algn="l" fontAlgn="b"/>
                      <a:endParaRPr lang="en-US" sz="1100" b="0" i="0" u="none" strike="noStrike" dirty="0">
                        <a:solidFill>
                          <a:srgbClr val="000000"/>
                        </a:solidFill>
                        <a:effectLst/>
                        <a:latin typeface="+mn-lt"/>
                      </a:endParaRPr>
                    </a:p>
                  </a:txBody>
                  <a:tcPr marL="12700" marR="12700" marT="12700" marB="0" anchor="ctr">
                    <a:solidFill>
                      <a:srgbClr val="007694"/>
                    </a:solidFill>
                  </a:tcPr>
                </a:tc>
                <a:tc>
                  <a:txBody>
                    <a:bodyPr/>
                    <a:lstStyle/>
                    <a:p>
                      <a:pPr algn="ctr" fontAlgn="b">
                        <a:lnSpc>
                          <a:spcPct val="100000"/>
                        </a:lnSpc>
                      </a:pPr>
                      <a:r>
                        <a:rPr lang="en-US" sz="1600" u="none" strike="noStrike" dirty="0">
                          <a:effectLst/>
                          <a:latin typeface="+mn-lt"/>
                        </a:rPr>
                        <a:t>2010</a:t>
                      </a:r>
                      <a:endParaRPr lang="en-US" sz="1600" b="0" i="0" u="none" strike="noStrike" dirty="0">
                        <a:solidFill>
                          <a:srgbClr val="000000"/>
                        </a:solidFill>
                        <a:effectLst/>
                        <a:latin typeface="+mn-lt"/>
                      </a:endParaRPr>
                    </a:p>
                  </a:txBody>
                  <a:tcPr marL="12700" marR="12700" marT="12700" marB="0" anchor="ctr">
                    <a:solidFill>
                      <a:srgbClr val="007694"/>
                    </a:solidFill>
                  </a:tcPr>
                </a:tc>
                <a:tc>
                  <a:txBody>
                    <a:bodyPr/>
                    <a:lstStyle/>
                    <a:p>
                      <a:pPr algn="ctr" fontAlgn="b"/>
                      <a:r>
                        <a:rPr lang="en-US" sz="1600" u="none" strike="noStrike" dirty="0">
                          <a:effectLst/>
                          <a:latin typeface="+mn-lt"/>
                        </a:rPr>
                        <a:t>2011</a:t>
                      </a:r>
                      <a:endParaRPr lang="en-US" sz="1600" b="0" i="0" u="none" strike="noStrike" dirty="0">
                        <a:solidFill>
                          <a:srgbClr val="000000"/>
                        </a:solidFill>
                        <a:effectLst/>
                        <a:latin typeface="+mn-lt"/>
                      </a:endParaRPr>
                    </a:p>
                  </a:txBody>
                  <a:tcPr marL="12700" marR="12700" marT="12700" marB="0" anchor="ctr">
                    <a:solidFill>
                      <a:srgbClr val="007694"/>
                    </a:solidFill>
                  </a:tcPr>
                </a:tc>
                <a:tc>
                  <a:txBody>
                    <a:bodyPr/>
                    <a:lstStyle/>
                    <a:p>
                      <a:pPr algn="ctr" fontAlgn="b"/>
                      <a:r>
                        <a:rPr lang="en-US" sz="1600" u="none" strike="noStrike" dirty="0">
                          <a:effectLst/>
                          <a:latin typeface="+mn-lt"/>
                        </a:rPr>
                        <a:t>2012</a:t>
                      </a:r>
                      <a:endParaRPr lang="en-US" sz="1600" b="0" i="0" u="none" strike="noStrike" dirty="0">
                        <a:solidFill>
                          <a:srgbClr val="000000"/>
                        </a:solidFill>
                        <a:effectLst/>
                        <a:latin typeface="+mn-lt"/>
                      </a:endParaRPr>
                    </a:p>
                  </a:txBody>
                  <a:tcPr marL="12700" marR="12700" marT="12700" marB="0" anchor="ctr">
                    <a:solidFill>
                      <a:srgbClr val="007694"/>
                    </a:solidFill>
                  </a:tcPr>
                </a:tc>
                <a:tc>
                  <a:txBody>
                    <a:bodyPr/>
                    <a:lstStyle/>
                    <a:p>
                      <a:pPr algn="ctr" fontAlgn="b"/>
                      <a:r>
                        <a:rPr lang="en-US" sz="1600" u="none" strike="noStrike" dirty="0">
                          <a:effectLst/>
                          <a:latin typeface="+mn-lt"/>
                        </a:rPr>
                        <a:t>2013</a:t>
                      </a:r>
                      <a:endParaRPr lang="en-US" sz="1600" b="0" i="0" u="none" strike="noStrike" dirty="0">
                        <a:solidFill>
                          <a:srgbClr val="000000"/>
                        </a:solidFill>
                        <a:effectLst/>
                        <a:latin typeface="+mn-lt"/>
                      </a:endParaRPr>
                    </a:p>
                  </a:txBody>
                  <a:tcPr marL="12700" marR="12700" marT="12700" marB="0" anchor="ctr">
                    <a:solidFill>
                      <a:srgbClr val="007694"/>
                    </a:solidFill>
                  </a:tcPr>
                </a:tc>
                <a:tc>
                  <a:txBody>
                    <a:bodyPr/>
                    <a:lstStyle/>
                    <a:p>
                      <a:pPr algn="ctr" fontAlgn="b"/>
                      <a:r>
                        <a:rPr lang="en-US" sz="1600" u="none" strike="noStrike" dirty="0">
                          <a:effectLst/>
                          <a:latin typeface="+mn-lt"/>
                        </a:rPr>
                        <a:t>2014</a:t>
                      </a:r>
                      <a:endParaRPr lang="en-US" sz="1600" b="0" i="0" u="none" strike="noStrike" dirty="0">
                        <a:solidFill>
                          <a:srgbClr val="000000"/>
                        </a:solidFill>
                        <a:effectLst/>
                        <a:latin typeface="+mn-lt"/>
                      </a:endParaRPr>
                    </a:p>
                  </a:txBody>
                  <a:tcPr marL="12700" marR="12700" marT="12700" marB="0" anchor="ctr">
                    <a:solidFill>
                      <a:srgbClr val="007694"/>
                    </a:solidFill>
                  </a:tcPr>
                </a:tc>
              </a:tr>
              <a:tr h="358557">
                <a:tc>
                  <a:txBody>
                    <a:bodyPr/>
                    <a:lstStyle/>
                    <a:p>
                      <a:pPr algn="ctr" fontAlgn="b">
                        <a:lnSpc>
                          <a:spcPct val="80000"/>
                        </a:lnSpc>
                      </a:pPr>
                      <a:r>
                        <a:rPr lang="en-US" sz="1400" b="1" u="none" strike="noStrike" dirty="0" smtClean="0">
                          <a:effectLst/>
                          <a:latin typeface="+mn-lt"/>
                        </a:rPr>
                        <a:t>Invested in Fixed</a:t>
                      </a:r>
                      <a:r>
                        <a:rPr lang="en-US" sz="1400" b="1" u="none" strike="noStrike" baseline="0" dirty="0" smtClean="0">
                          <a:effectLst/>
                          <a:latin typeface="+mn-lt"/>
                        </a:rPr>
                        <a:t> Assets</a:t>
                      </a:r>
                    </a:p>
                  </a:txBody>
                  <a:tcPr marL="12700" marR="12700" marT="12700" marB="0" anchor="ctr"/>
                </a:tc>
                <a:tc>
                  <a:txBody>
                    <a:bodyPr/>
                    <a:lstStyle/>
                    <a:p>
                      <a:pPr algn="ctr" fontAlgn="b">
                        <a:lnSpc>
                          <a:spcPct val="80000"/>
                        </a:lnSpc>
                      </a:pPr>
                      <a:r>
                        <a:rPr lang="en-US" sz="1400" b="0" u="none" strike="noStrike" dirty="0" smtClean="0">
                          <a:effectLst/>
                          <a:latin typeface="+mn-lt"/>
                        </a:rPr>
                        <a:t>$14.7</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$15.5</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$21.3</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$30.8</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i="0" u="none" strike="noStrike" dirty="0" smtClean="0">
                          <a:solidFill>
                            <a:schemeClr val="dk1"/>
                          </a:solidFill>
                          <a:effectLst/>
                          <a:latin typeface="+mn-lt"/>
                        </a:rPr>
                        <a:t>$36.0</a:t>
                      </a:r>
                      <a:endParaRPr lang="en-US" sz="1400" b="0" i="0" u="none" strike="noStrike" dirty="0">
                        <a:solidFill>
                          <a:srgbClr val="000000"/>
                        </a:solidFill>
                        <a:effectLst/>
                        <a:latin typeface="+mn-lt"/>
                      </a:endParaRPr>
                    </a:p>
                  </a:txBody>
                  <a:tcPr marL="12700" marR="12700" marT="12700" marB="0" anchor="ctr"/>
                </a:tc>
              </a:tr>
              <a:tr h="358557">
                <a:tc>
                  <a:txBody>
                    <a:bodyPr/>
                    <a:lstStyle/>
                    <a:p>
                      <a:pPr algn="ctr" fontAlgn="b">
                        <a:lnSpc>
                          <a:spcPct val="80000"/>
                        </a:lnSpc>
                      </a:pPr>
                      <a:r>
                        <a:rPr lang="en-US" sz="1400" b="1" u="none" strike="noStrike" dirty="0" smtClean="0">
                          <a:effectLst/>
                          <a:latin typeface="+mn-lt"/>
                        </a:rPr>
                        <a:t>Internally Restricted</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$20.5</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$21.2</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$30.7</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$24.1</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i="0" u="none" strike="noStrike" dirty="0" smtClean="0">
                          <a:solidFill>
                            <a:schemeClr val="dk1"/>
                          </a:solidFill>
                          <a:effectLst/>
                          <a:latin typeface="+mn-lt"/>
                        </a:rPr>
                        <a:t>$25.4</a:t>
                      </a:r>
                      <a:endParaRPr lang="en-US" sz="1400" b="0" i="0" u="none" strike="noStrike" dirty="0">
                        <a:solidFill>
                          <a:srgbClr val="000000"/>
                        </a:solidFill>
                        <a:effectLst/>
                        <a:latin typeface="+mn-lt"/>
                      </a:endParaRPr>
                    </a:p>
                  </a:txBody>
                  <a:tcPr marL="12700" marR="12700" marT="12700" marB="0" anchor="ctr"/>
                </a:tc>
              </a:tr>
              <a:tr h="358557">
                <a:tc>
                  <a:txBody>
                    <a:bodyPr/>
                    <a:lstStyle/>
                    <a:p>
                      <a:pPr algn="ctr" fontAlgn="b">
                        <a:lnSpc>
                          <a:spcPct val="80000"/>
                        </a:lnSpc>
                      </a:pPr>
                      <a:r>
                        <a:rPr lang="en-US" sz="1400" b="1" u="none" strike="noStrike" dirty="0" smtClean="0">
                          <a:effectLst/>
                          <a:latin typeface="+mn-lt"/>
                        </a:rPr>
                        <a:t>Restricted for Endowments</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$0.7</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$0.7</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$0.7</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$0.7</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$0.7</a:t>
                      </a:r>
                      <a:endParaRPr lang="en-US" sz="1400" b="0" i="0" u="none" strike="noStrike" dirty="0">
                        <a:solidFill>
                          <a:srgbClr val="000000"/>
                        </a:solidFill>
                        <a:effectLst/>
                        <a:latin typeface="+mn-lt"/>
                      </a:endParaRPr>
                    </a:p>
                  </a:txBody>
                  <a:tcPr marL="12700" marR="12700" marT="12700" marB="0" anchor="ctr"/>
                </a:tc>
              </a:tr>
              <a:tr h="358557">
                <a:tc>
                  <a:txBody>
                    <a:bodyPr/>
                    <a:lstStyle/>
                    <a:p>
                      <a:pPr algn="ctr" fontAlgn="b">
                        <a:lnSpc>
                          <a:spcPct val="80000"/>
                        </a:lnSpc>
                      </a:pPr>
                      <a:r>
                        <a:rPr lang="en-US" sz="1400" b="1" i="0" u="none" strike="noStrike" dirty="0" smtClean="0">
                          <a:solidFill>
                            <a:schemeClr val="dk1"/>
                          </a:solidFill>
                          <a:effectLst/>
                          <a:latin typeface="+mn-lt"/>
                        </a:rPr>
                        <a:t>Accumulated</a:t>
                      </a:r>
                      <a:r>
                        <a:rPr lang="en-US" sz="1400" b="1" i="0" u="none" strike="noStrike" baseline="0" dirty="0" smtClean="0">
                          <a:solidFill>
                            <a:schemeClr val="dk1"/>
                          </a:solidFill>
                          <a:effectLst/>
                          <a:latin typeface="+mn-lt"/>
                        </a:rPr>
                        <a:t> </a:t>
                      </a:r>
                      <a:r>
                        <a:rPr lang="en-US" sz="1400" b="1" i="0" u="none" strike="noStrike" baseline="0" dirty="0" err="1" smtClean="0">
                          <a:solidFill>
                            <a:schemeClr val="dk1"/>
                          </a:solidFill>
                          <a:effectLst/>
                          <a:latin typeface="+mn-lt"/>
                        </a:rPr>
                        <a:t>Remeasurement</a:t>
                      </a:r>
                      <a:r>
                        <a:rPr lang="en-US" sz="1400" b="1" i="0" u="none" strike="noStrike" baseline="0" dirty="0" smtClean="0">
                          <a:solidFill>
                            <a:schemeClr val="dk1"/>
                          </a:solidFill>
                          <a:effectLst/>
                          <a:latin typeface="+mn-lt"/>
                        </a:rPr>
                        <a:t> Gains/Losses</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$0.0</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$0.0</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smtClean="0">
                          <a:effectLst/>
                          <a:latin typeface="+mn-lt"/>
                        </a:rPr>
                        <a:t>$0.0</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effectLst/>
                          <a:latin typeface="+mn-lt"/>
                        </a:rPr>
                        <a:t>$0.4</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u="none" strike="noStrike" dirty="0" smtClean="0">
                          <a:solidFill>
                            <a:srgbClr val="FF0000"/>
                          </a:solidFill>
                          <a:effectLst/>
                          <a:latin typeface="+mn-lt"/>
                        </a:rPr>
                        <a:t>$(0.1)</a:t>
                      </a:r>
                      <a:endParaRPr lang="en-US" sz="1400" b="0" i="0" u="none" strike="noStrike" dirty="0">
                        <a:solidFill>
                          <a:srgbClr val="FF0000"/>
                        </a:solidFill>
                        <a:effectLst/>
                        <a:latin typeface="+mn-lt"/>
                      </a:endParaRPr>
                    </a:p>
                  </a:txBody>
                  <a:tcPr marL="12700" marR="12700" marT="12700" marB="0" anchor="ctr"/>
                </a:tc>
              </a:tr>
              <a:tr h="358557">
                <a:tc>
                  <a:txBody>
                    <a:bodyPr/>
                    <a:lstStyle/>
                    <a:p>
                      <a:pPr algn="ctr" fontAlgn="b">
                        <a:lnSpc>
                          <a:spcPct val="80000"/>
                        </a:lnSpc>
                      </a:pPr>
                      <a:r>
                        <a:rPr lang="en-US" sz="1400" b="1" i="0" u="none" strike="noStrike" dirty="0" smtClean="0">
                          <a:solidFill>
                            <a:srgbClr val="000000"/>
                          </a:solidFill>
                          <a:effectLst/>
                          <a:latin typeface="+mn-lt"/>
                        </a:rPr>
                        <a:t>Unrestricted</a:t>
                      </a:r>
                      <a:r>
                        <a:rPr lang="en-US" sz="1400" b="1" i="0" u="none" strike="noStrike" baseline="0" dirty="0" smtClean="0">
                          <a:solidFill>
                            <a:srgbClr val="000000"/>
                          </a:solidFill>
                          <a:effectLst/>
                          <a:latin typeface="+mn-lt"/>
                        </a:rPr>
                        <a:t> Surplus</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i="0" u="none" strike="noStrike" dirty="0" smtClean="0">
                          <a:solidFill>
                            <a:srgbClr val="000000"/>
                          </a:solidFill>
                          <a:effectLst/>
                          <a:latin typeface="+mn-lt"/>
                        </a:rPr>
                        <a:t>$9.4</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i="0" u="none" strike="noStrike" dirty="0" smtClean="0">
                          <a:solidFill>
                            <a:srgbClr val="000000"/>
                          </a:solidFill>
                          <a:effectLst/>
                          <a:latin typeface="+mn-lt"/>
                        </a:rPr>
                        <a:t>$16.6</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i="0" u="none" strike="noStrike" dirty="0" smtClean="0">
                          <a:solidFill>
                            <a:srgbClr val="000000"/>
                          </a:solidFill>
                          <a:effectLst/>
                          <a:latin typeface="+mn-lt"/>
                        </a:rPr>
                        <a:t>$18.6</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i="0" u="none" strike="noStrike" dirty="0" smtClean="0">
                          <a:solidFill>
                            <a:srgbClr val="000000"/>
                          </a:solidFill>
                          <a:effectLst/>
                          <a:latin typeface="+mn-lt"/>
                        </a:rPr>
                        <a:t>$19.7</a:t>
                      </a:r>
                      <a:endParaRPr lang="en-US" sz="1400" b="0"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0" i="0" u="none" strike="noStrike" dirty="0" smtClean="0">
                          <a:solidFill>
                            <a:schemeClr val="tx1"/>
                          </a:solidFill>
                          <a:effectLst/>
                          <a:latin typeface="+mn-lt"/>
                        </a:rPr>
                        <a:t>$17.3</a:t>
                      </a:r>
                      <a:endParaRPr lang="en-US" sz="1400" b="0" i="0" u="none" strike="noStrike" dirty="0">
                        <a:solidFill>
                          <a:schemeClr val="tx1"/>
                        </a:solidFill>
                        <a:effectLst/>
                        <a:latin typeface="+mn-lt"/>
                      </a:endParaRPr>
                    </a:p>
                  </a:txBody>
                  <a:tcPr marL="12700" marR="12700" marT="12700" marB="0" anchor="ctr"/>
                </a:tc>
              </a:tr>
              <a:tr h="358557">
                <a:tc>
                  <a:txBody>
                    <a:bodyPr/>
                    <a:lstStyle/>
                    <a:p>
                      <a:pPr algn="ctr" fontAlgn="b">
                        <a:lnSpc>
                          <a:spcPct val="80000"/>
                        </a:lnSpc>
                      </a:pPr>
                      <a:r>
                        <a:rPr lang="en-US" sz="1400" b="1" i="0" u="none" strike="noStrike" dirty="0" smtClean="0">
                          <a:solidFill>
                            <a:srgbClr val="000000"/>
                          </a:solidFill>
                          <a:effectLst/>
                          <a:latin typeface="+mn-lt"/>
                        </a:rPr>
                        <a:t>Accumulated</a:t>
                      </a:r>
                      <a:r>
                        <a:rPr lang="en-US" sz="1400" b="1" i="0" u="none" strike="noStrike" baseline="0" dirty="0" smtClean="0">
                          <a:solidFill>
                            <a:srgbClr val="000000"/>
                          </a:solidFill>
                          <a:effectLst/>
                          <a:latin typeface="+mn-lt"/>
                        </a:rPr>
                        <a:t> Surplus</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i="0" u="none" strike="noStrike" dirty="0" smtClean="0">
                          <a:solidFill>
                            <a:srgbClr val="000000"/>
                          </a:solidFill>
                          <a:effectLst/>
                          <a:latin typeface="+mn-lt"/>
                        </a:rPr>
                        <a:t>$45.3</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i="0" u="none" strike="noStrike" dirty="0" smtClean="0">
                          <a:solidFill>
                            <a:srgbClr val="000000"/>
                          </a:solidFill>
                          <a:effectLst/>
                          <a:latin typeface="+mn-lt"/>
                        </a:rPr>
                        <a:t>$54.0</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i="0" u="none" strike="noStrike" dirty="0" smtClean="0">
                          <a:solidFill>
                            <a:srgbClr val="000000"/>
                          </a:solidFill>
                          <a:effectLst/>
                          <a:latin typeface="+mn-lt"/>
                        </a:rPr>
                        <a:t>$71.3</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i="0" u="none" strike="noStrike" dirty="0" smtClean="0">
                          <a:solidFill>
                            <a:srgbClr val="000000"/>
                          </a:solidFill>
                          <a:effectLst/>
                          <a:latin typeface="+mn-lt"/>
                        </a:rPr>
                        <a:t>$75.7</a:t>
                      </a:r>
                      <a:endParaRPr lang="en-US" sz="1400" b="1" i="0" u="none" strike="noStrike" dirty="0">
                        <a:solidFill>
                          <a:srgbClr val="000000"/>
                        </a:solidFill>
                        <a:effectLst/>
                        <a:latin typeface="+mn-lt"/>
                      </a:endParaRPr>
                    </a:p>
                  </a:txBody>
                  <a:tcPr marL="12700" marR="12700" marT="12700" marB="0" anchor="ctr"/>
                </a:tc>
                <a:tc>
                  <a:txBody>
                    <a:bodyPr/>
                    <a:lstStyle/>
                    <a:p>
                      <a:pPr algn="ctr" fontAlgn="b">
                        <a:lnSpc>
                          <a:spcPct val="80000"/>
                        </a:lnSpc>
                      </a:pPr>
                      <a:r>
                        <a:rPr lang="en-US" sz="1400" b="1" i="0" u="none" strike="noStrike" dirty="0" smtClean="0">
                          <a:solidFill>
                            <a:schemeClr val="tx1"/>
                          </a:solidFill>
                          <a:effectLst/>
                          <a:latin typeface="+mn-lt"/>
                        </a:rPr>
                        <a:t>$79.3</a:t>
                      </a:r>
                      <a:endParaRPr lang="en-US" sz="1400" b="1" i="0" u="none" strike="noStrike" dirty="0">
                        <a:solidFill>
                          <a:schemeClr val="tx1"/>
                        </a:solidFill>
                        <a:effectLst/>
                        <a:latin typeface="+mn-lt"/>
                      </a:endParaRPr>
                    </a:p>
                  </a:txBody>
                  <a:tcPr marL="12700" marR="12700" marT="12700" marB="0" anchor="ctr"/>
                </a:tc>
              </a:tr>
            </a:tbl>
          </a:graphicData>
        </a:graphic>
      </p:graphicFrame>
    </p:spTree>
    <p:extLst>
      <p:ext uri="{BB962C8B-B14F-4D97-AF65-F5344CB8AC3E}">
        <p14:creationId xmlns:p14="http://schemas.microsoft.com/office/powerpoint/2010/main" val="16537809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47900" y="262901"/>
            <a:ext cx="4655820" cy="461665"/>
          </a:xfrm>
          <a:prstGeom prst="rect">
            <a:avLst/>
          </a:prstGeom>
          <a:noFill/>
        </p:spPr>
        <p:txBody>
          <a:bodyPr wrap="square" rtlCol="0">
            <a:spAutoFit/>
          </a:bodyPr>
          <a:lstStyle/>
          <a:p>
            <a:pPr algn="ctr">
              <a:spcAft>
                <a:spcPts val="600"/>
              </a:spcAft>
            </a:pPr>
            <a:r>
              <a:rPr lang="en-US" sz="2400" b="1" dirty="0" smtClean="0">
                <a:solidFill>
                  <a:srgbClr val="007694"/>
                </a:solidFill>
              </a:rPr>
              <a:t>Interest Income:  2010-2014</a:t>
            </a:r>
            <a:endParaRPr lang="en-US" sz="2400" b="1" dirty="0">
              <a:solidFill>
                <a:srgbClr val="007694"/>
              </a:solidFill>
            </a:endParaRPr>
          </a:p>
        </p:txBody>
      </p:sp>
      <p:graphicFrame>
        <p:nvGraphicFramePr>
          <p:cNvPr id="6" name="Chart 5"/>
          <p:cNvGraphicFramePr/>
          <p:nvPr>
            <p:extLst>
              <p:ext uri="{D42A27DB-BD31-4B8C-83A1-F6EECF244321}">
                <p14:modId xmlns:p14="http://schemas.microsoft.com/office/powerpoint/2010/main" val="589707195"/>
              </p:ext>
            </p:extLst>
          </p:nvPr>
        </p:nvGraphicFramePr>
        <p:xfrm>
          <a:off x="711200" y="853440"/>
          <a:ext cx="7873999" cy="44907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2523929873"/>
              </p:ext>
            </p:extLst>
          </p:nvPr>
        </p:nvGraphicFramePr>
        <p:xfrm>
          <a:off x="711199" y="853440"/>
          <a:ext cx="7873999" cy="4490720"/>
        </p:xfrm>
        <a:graphic>
          <a:graphicData uri="http://schemas.openxmlformats.org/drawingml/2006/chart">
            <c:chart xmlns:c="http://schemas.openxmlformats.org/drawingml/2006/chart" xmlns:r="http://schemas.openxmlformats.org/officeDocument/2006/relationships" r:id="rId4"/>
          </a:graphicData>
        </a:graphic>
      </p:graphicFrame>
      <p:sp>
        <p:nvSpPr>
          <p:cNvPr id="8" name="Oval 7"/>
          <p:cNvSpPr/>
          <p:nvPr/>
        </p:nvSpPr>
        <p:spPr>
          <a:xfrm>
            <a:off x="1725930" y="1508760"/>
            <a:ext cx="6442710" cy="2628900"/>
          </a:xfrm>
          <a:prstGeom prst="ellipse">
            <a:avLst/>
          </a:prstGeom>
          <a:noFill/>
          <a:ln w="28575">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120640" y="711588"/>
            <a:ext cx="3241657" cy="369332"/>
          </a:xfrm>
          <a:prstGeom prst="rect">
            <a:avLst/>
          </a:prstGeom>
          <a:noFill/>
        </p:spPr>
        <p:txBody>
          <a:bodyPr wrap="none" rtlCol="0">
            <a:spAutoFit/>
          </a:bodyPr>
          <a:lstStyle/>
          <a:p>
            <a:r>
              <a:rPr lang="en-US" b="1" dirty="0" smtClean="0"/>
              <a:t>Redistributed in the Block Grant</a:t>
            </a:r>
            <a:endParaRPr lang="en-US" b="1" dirty="0"/>
          </a:p>
        </p:txBody>
      </p:sp>
      <p:cxnSp>
        <p:nvCxnSpPr>
          <p:cNvPr id="10" name="Straight Arrow Connector 9"/>
          <p:cNvCxnSpPr/>
          <p:nvPr/>
        </p:nvCxnSpPr>
        <p:spPr>
          <a:xfrm flipH="1">
            <a:off x="6828792" y="1021746"/>
            <a:ext cx="347978" cy="693420"/>
          </a:xfrm>
          <a:prstGeom prst="straightConnector1">
            <a:avLst/>
          </a:prstGeom>
          <a:ln w="28575">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390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03094"/>
            <a:ext cx="9144000" cy="3400931"/>
          </a:xfrm>
          <a:prstGeom prst="rect">
            <a:avLst/>
          </a:prstGeom>
          <a:noFill/>
        </p:spPr>
        <p:txBody>
          <a:bodyPr wrap="square" rtlCol="0">
            <a:spAutoFit/>
          </a:bodyPr>
          <a:lstStyle/>
          <a:p>
            <a:pPr algn="ctr">
              <a:spcAft>
                <a:spcPts val="600"/>
              </a:spcAft>
            </a:pPr>
            <a:endParaRPr lang="en-US" sz="2800" b="1" dirty="0" smtClean="0">
              <a:solidFill>
                <a:srgbClr val="007694"/>
              </a:solidFill>
            </a:endParaRPr>
          </a:p>
          <a:p>
            <a:pPr algn="ctr">
              <a:spcAft>
                <a:spcPts val="600"/>
              </a:spcAft>
            </a:pPr>
            <a:endParaRPr lang="en-US" sz="2800" b="1" dirty="0">
              <a:solidFill>
                <a:srgbClr val="007694"/>
              </a:solidFill>
            </a:endParaRPr>
          </a:p>
          <a:p>
            <a:pPr algn="ctr">
              <a:spcAft>
                <a:spcPts val="600"/>
              </a:spcAft>
            </a:pPr>
            <a:r>
              <a:rPr lang="en-US" sz="4800" b="1" dirty="0" smtClean="0">
                <a:solidFill>
                  <a:srgbClr val="007694"/>
                </a:solidFill>
              </a:rPr>
              <a:t>ACT 2:</a:t>
            </a:r>
          </a:p>
          <a:p>
            <a:pPr algn="ctr">
              <a:spcAft>
                <a:spcPts val="600"/>
              </a:spcAft>
            </a:pPr>
            <a:r>
              <a:rPr lang="en-US" sz="4800" b="1" dirty="0" smtClean="0">
                <a:solidFill>
                  <a:srgbClr val="007694"/>
                </a:solidFill>
              </a:rPr>
              <a:t>INTRODUCING A NEW METHODOLOGY</a:t>
            </a:r>
            <a:endParaRPr lang="en-US" sz="4800" b="1" dirty="0">
              <a:solidFill>
                <a:srgbClr val="007694"/>
              </a:solidFill>
            </a:endParaRPr>
          </a:p>
        </p:txBody>
      </p:sp>
    </p:spTree>
    <p:extLst>
      <p:ext uri="{BB962C8B-B14F-4D97-AF65-F5344CB8AC3E}">
        <p14:creationId xmlns:p14="http://schemas.microsoft.com/office/powerpoint/2010/main" val="242686808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964573" y="1347419"/>
            <a:ext cx="7068177" cy="3323987"/>
          </a:xfrm>
          <a:prstGeom prst="rect">
            <a:avLst/>
          </a:prstGeom>
          <a:noFill/>
          <a:ln w="9525">
            <a:noFill/>
            <a:miter lim="800000"/>
            <a:headEnd/>
            <a:tailEnd/>
          </a:ln>
        </p:spPr>
        <p:txBody>
          <a:bodyPr wrap="square">
            <a:spAutoFit/>
          </a:bodyPr>
          <a:lstStyle/>
          <a:p>
            <a:pPr marL="285750" indent="-285750" algn="l">
              <a:spcAft>
                <a:spcPts val="600"/>
              </a:spcAft>
              <a:buFont typeface="Arial" panose="020B0604020202020204" pitchFamily="34" charset="0"/>
              <a:buChar char="•"/>
            </a:pPr>
            <a:r>
              <a:rPr lang="en-US" sz="2000" dirty="0" smtClean="0"/>
              <a:t>No ability to fund institutional strategic initiatives</a:t>
            </a:r>
          </a:p>
          <a:p>
            <a:pPr marL="285750" indent="-285750" algn="l">
              <a:spcAft>
                <a:spcPts val="600"/>
              </a:spcAft>
              <a:buFont typeface="Arial" panose="020B0604020202020204" pitchFamily="34" charset="0"/>
              <a:buChar char="•"/>
            </a:pPr>
            <a:r>
              <a:rPr lang="en-US" sz="2000" dirty="0" smtClean="0"/>
              <a:t>No ability to fund certain known institutional costs</a:t>
            </a:r>
          </a:p>
          <a:p>
            <a:pPr marL="285750" indent="-285750" algn="l">
              <a:spcAft>
                <a:spcPts val="600"/>
              </a:spcAft>
              <a:buFont typeface="Arial" panose="020B0604020202020204" pitchFamily="34" charset="0"/>
              <a:buChar char="•"/>
            </a:pPr>
            <a:r>
              <a:rPr lang="en-US" sz="2000" dirty="0" smtClean="0"/>
              <a:t>Need to review how we spend our limited resources</a:t>
            </a:r>
          </a:p>
          <a:p>
            <a:pPr marL="285750" indent="-285750" algn="l">
              <a:spcAft>
                <a:spcPts val="600"/>
              </a:spcAft>
              <a:buFont typeface="Arial" panose="020B0604020202020204" pitchFamily="34" charset="0"/>
              <a:buChar char="•"/>
            </a:pPr>
            <a:r>
              <a:rPr lang="en-US" sz="2000" dirty="0" smtClean="0"/>
              <a:t>Block grants to faculties/units have remained largely unchanged since 2007</a:t>
            </a:r>
          </a:p>
          <a:p>
            <a:pPr marL="285750" indent="-285750" algn="l">
              <a:spcAft>
                <a:spcPts val="600"/>
              </a:spcAft>
              <a:buFont typeface="Arial" panose="020B0604020202020204" pitchFamily="34" charset="0"/>
              <a:buChar char="•"/>
            </a:pPr>
            <a:r>
              <a:rPr lang="en-US" sz="2000" dirty="0" smtClean="0"/>
              <a:t>Management practices inconsistent with </a:t>
            </a:r>
            <a:br>
              <a:rPr lang="en-US" sz="2000" dirty="0" smtClean="0"/>
            </a:br>
            <a:r>
              <a:rPr lang="en-US" sz="2000" dirty="0" smtClean="0"/>
              <a:t>an enrolment-based model </a:t>
            </a:r>
          </a:p>
          <a:p>
            <a:pPr marL="285750" indent="-285750" algn="l">
              <a:spcAft>
                <a:spcPts val="600"/>
              </a:spcAft>
              <a:buFont typeface="Arial" panose="020B0604020202020204" pitchFamily="34" charset="0"/>
              <a:buChar char="•"/>
            </a:pPr>
            <a:r>
              <a:rPr lang="en-US" sz="2000" dirty="0" smtClean="0"/>
              <a:t>Leaving too much cash on the table at year-end </a:t>
            </a:r>
          </a:p>
          <a:p>
            <a:pPr marL="285750" indent="-285750" algn="l">
              <a:spcAft>
                <a:spcPts val="600"/>
              </a:spcAft>
              <a:buFont typeface="Arial" panose="020B0604020202020204" pitchFamily="34" charset="0"/>
              <a:buChar char="•"/>
            </a:pPr>
            <a:r>
              <a:rPr lang="en-US" sz="2000" dirty="0" smtClean="0"/>
              <a:t>Creates disincentives for collaboration between units/faculties</a:t>
            </a:r>
          </a:p>
        </p:txBody>
      </p:sp>
      <p:sp>
        <p:nvSpPr>
          <p:cNvPr id="7" name="TextBox 6"/>
          <p:cNvSpPr txBox="1"/>
          <p:nvPr/>
        </p:nvSpPr>
        <p:spPr>
          <a:xfrm>
            <a:off x="647056" y="503094"/>
            <a:ext cx="8496944" cy="523220"/>
          </a:xfrm>
          <a:prstGeom prst="rect">
            <a:avLst/>
          </a:prstGeom>
          <a:noFill/>
        </p:spPr>
        <p:txBody>
          <a:bodyPr wrap="square" rtlCol="0">
            <a:spAutoFit/>
          </a:bodyPr>
          <a:lstStyle/>
          <a:p>
            <a:pPr algn="l">
              <a:spcAft>
                <a:spcPts val="600"/>
              </a:spcAft>
            </a:pPr>
            <a:r>
              <a:rPr lang="en-US" sz="2800" b="1" dirty="0" smtClean="0">
                <a:solidFill>
                  <a:srgbClr val="007694"/>
                </a:solidFill>
              </a:rPr>
              <a:t>WHY CHANGE THE MODEL?</a:t>
            </a:r>
            <a:endParaRPr lang="en-US" sz="2800" b="1" dirty="0">
              <a:solidFill>
                <a:srgbClr val="007694"/>
              </a:solidFill>
            </a:endParaRPr>
          </a:p>
        </p:txBody>
      </p:sp>
    </p:spTree>
    <p:extLst>
      <p:ext uri="{BB962C8B-B14F-4D97-AF65-F5344CB8AC3E}">
        <p14:creationId xmlns:p14="http://schemas.microsoft.com/office/powerpoint/2010/main" val="23467805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964574" y="1347419"/>
            <a:ext cx="7397824" cy="2246769"/>
          </a:xfrm>
          <a:prstGeom prst="rect">
            <a:avLst/>
          </a:prstGeom>
          <a:noFill/>
          <a:ln w="9525">
            <a:noFill/>
            <a:miter lim="800000"/>
            <a:headEnd/>
            <a:tailEnd/>
          </a:ln>
        </p:spPr>
        <p:txBody>
          <a:bodyPr wrap="square">
            <a:spAutoFit/>
          </a:bodyPr>
          <a:lstStyle/>
          <a:p>
            <a:pPr marL="285750" indent="-285750" algn="l">
              <a:spcAft>
                <a:spcPts val="600"/>
              </a:spcAft>
              <a:buFont typeface="Arial" panose="020B0604020202020204" pitchFamily="34" charset="0"/>
              <a:buChar char="•"/>
            </a:pPr>
            <a:r>
              <a:rPr lang="en-US" sz="2000" dirty="0" smtClean="0"/>
              <a:t>Contributes to TRU’s surplus</a:t>
            </a:r>
          </a:p>
          <a:p>
            <a:pPr marL="285750" indent="-285750" algn="l">
              <a:spcAft>
                <a:spcPts val="600"/>
              </a:spcAft>
              <a:buFont typeface="Arial" panose="020B0604020202020204" pitchFamily="34" charset="0"/>
              <a:buChar char="•"/>
            </a:pPr>
            <a:r>
              <a:rPr lang="en-US" sz="2000" dirty="0" smtClean="0"/>
              <a:t>Rewards growing Faculties</a:t>
            </a:r>
          </a:p>
          <a:p>
            <a:pPr marL="285750" indent="-285750" algn="l">
              <a:spcAft>
                <a:spcPts val="600"/>
              </a:spcAft>
              <a:buFont typeface="Arial" panose="020B0604020202020204" pitchFamily="34" charset="0"/>
              <a:buChar char="•"/>
            </a:pPr>
            <a:r>
              <a:rPr lang="en-US" sz="2000" dirty="0" smtClean="0"/>
              <a:t>Budget allocations pre-determined so minimizes administrative work </a:t>
            </a:r>
          </a:p>
          <a:p>
            <a:pPr marL="285750" indent="-285750" algn="l">
              <a:spcAft>
                <a:spcPts val="600"/>
              </a:spcAft>
              <a:buFont typeface="Arial" panose="020B0604020202020204" pitchFamily="34" charset="0"/>
              <a:buChar char="•"/>
            </a:pPr>
            <a:r>
              <a:rPr lang="en-US" sz="2000" dirty="0" smtClean="0"/>
              <a:t>Allows for significant freedom of management decisions</a:t>
            </a:r>
          </a:p>
          <a:p>
            <a:pPr marL="285750" indent="-285750" algn="l">
              <a:spcAft>
                <a:spcPts val="600"/>
              </a:spcAft>
              <a:buFont typeface="Arial" panose="020B0604020202020204" pitchFamily="34" charset="0"/>
              <a:buChar char="•"/>
            </a:pPr>
            <a:r>
              <a:rPr lang="en-US" sz="2000" dirty="0" smtClean="0"/>
              <a:t>Encourages entrepreneurial activities</a:t>
            </a:r>
          </a:p>
        </p:txBody>
      </p:sp>
      <p:sp>
        <p:nvSpPr>
          <p:cNvPr id="7" name="TextBox 6"/>
          <p:cNvSpPr txBox="1"/>
          <p:nvPr/>
        </p:nvSpPr>
        <p:spPr>
          <a:xfrm>
            <a:off x="647056" y="503094"/>
            <a:ext cx="8496944" cy="523220"/>
          </a:xfrm>
          <a:prstGeom prst="rect">
            <a:avLst/>
          </a:prstGeom>
          <a:noFill/>
        </p:spPr>
        <p:txBody>
          <a:bodyPr wrap="square" rtlCol="0">
            <a:spAutoFit/>
          </a:bodyPr>
          <a:lstStyle/>
          <a:p>
            <a:pPr algn="l">
              <a:spcAft>
                <a:spcPts val="600"/>
              </a:spcAft>
            </a:pPr>
            <a:r>
              <a:rPr lang="en-US" sz="2800" b="1" dirty="0" smtClean="0">
                <a:solidFill>
                  <a:srgbClr val="007694"/>
                </a:solidFill>
              </a:rPr>
              <a:t>WHAT WORKS IN THE CURRENT METHODOLOGY?</a:t>
            </a:r>
            <a:endParaRPr lang="en-US" sz="2800" b="1" dirty="0">
              <a:solidFill>
                <a:srgbClr val="007694"/>
              </a:solidFill>
            </a:endParaRPr>
          </a:p>
        </p:txBody>
      </p:sp>
    </p:spTree>
    <p:extLst>
      <p:ext uri="{BB962C8B-B14F-4D97-AF65-F5344CB8AC3E}">
        <p14:creationId xmlns:p14="http://schemas.microsoft.com/office/powerpoint/2010/main" val="14852486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964574" y="1117564"/>
            <a:ext cx="7397824" cy="4632037"/>
          </a:xfrm>
          <a:prstGeom prst="rect">
            <a:avLst/>
          </a:prstGeom>
          <a:noFill/>
          <a:ln w="9525">
            <a:noFill/>
            <a:miter lim="800000"/>
            <a:headEnd/>
            <a:tailEnd/>
          </a:ln>
        </p:spPr>
        <p:txBody>
          <a:bodyPr wrap="square">
            <a:spAutoFit/>
          </a:bodyPr>
          <a:lstStyle/>
          <a:p>
            <a:r>
              <a:rPr lang="en-US" sz="2000" i="1" dirty="0" smtClean="0"/>
              <a:t>“Managers </a:t>
            </a:r>
            <a:r>
              <a:rPr lang="en-US" sz="2000" i="1" dirty="0"/>
              <a:t>of financial resources at TRU are expected to make budgetary decisions that are in the best interest of TRU as an </a:t>
            </a:r>
            <a:r>
              <a:rPr lang="en-US" sz="2000" i="1" dirty="0" smtClean="0"/>
              <a:t>institution”.  Source:  Guiding Principles for a TRU Budget Methodology – Adopted by BCOS, February 2014</a:t>
            </a:r>
          </a:p>
          <a:p>
            <a:pPr marL="342900" indent="-342900" algn="l">
              <a:buFont typeface="Arial" panose="020B0604020202020204" pitchFamily="34" charset="0"/>
              <a:buChar char="•"/>
            </a:pPr>
            <a:endParaRPr lang="en-US" sz="2000" dirty="0"/>
          </a:p>
          <a:p>
            <a:pPr marL="342900" indent="-342900" algn="l">
              <a:spcAft>
                <a:spcPts val="600"/>
              </a:spcAft>
              <a:buFont typeface="Arial" panose="020B0604020202020204" pitchFamily="34" charset="0"/>
              <a:buChar char="•"/>
            </a:pPr>
            <a:r>
              <a:rPr lang="en-US" sz="2000" dirty="0" smtClean="0"/>
              <a:t>Strategically driven</a:t>
            </a:r>
          </a:p>
          <a:p>
            <a:pPr marL="342900" indent="-342900" algn="l">
              <a:spcAft>
                <a:spcPts val="600"/>
              </a:spcAft>
              <a:buFont typeface="Arial" panose="020B0604020202020204" pitchFamily="34" charset="0"/>
              <a:buChar char="•"/>
            </a:pPr>
            <a:r>
              <a:rPr lang="en-US" sz="2000" dirty="0" smtClean="0"/>
              <a:t>Transparent, deliberate, consultative</a:t>
            </a:r>
          </a:p>
          <a:p>
            <a:pPr marL="342900" indent="-342900" algn="l">
              <a:spcAft>
                <a:spcPts val="600"/>
              </a:spcAft>
              <a:buFont typeface="Arial" panose="020B0604020202020204" pitchFamily="34" charset="0"/>
              <a:buChar char="•"/>
            </a:pPr>
            <a:r>
              <a:rPr lang="en-US" sz="2000" dirty="0" smtClean="0"/>
              <a:t>Sustainable</a:t>
            </a:r>
          </a:p>
          <a:p>
            <a:pPr marL="342900" indent="-342900" algn="l">
              <a:spcAft>
                <a:spcPts val="600"/>
              </a:spcAft>
              <a:buFont typeface="Arial" panose="020B0604020202020204" pitchFamily="34" charset="0"/>
              <a:buChar char="•"/>
            </a:pPr>
            <a:r>
              <a:rPr lang="en-US" sz="2000" dirty="0" smtClean="0"/>
              <a:t>Mitigate risks</a:t>
            </a:r>
          </a:p>
          <a:p>
            <a:pPr marL="342900" indent="-342900" algn="l">
              <a:spcAft>
                <a:spcPts val="600"/>
              </a:spcAft>
              <a:buFont typeface="Arial" panose="020B0604020202020204" pitchFamily="34" charset="0"/>
              <a:buChar char="•"/>
            </a:pPr>
            <a:r>
              <a:rPr lang="en-US" sz="2000" dirty="0" smtClean="0"/>
              <a:t>Encourage entrepreneurship, innovation and efficiency</a:t>
            </a:r>
          </a:p>
          <a:p>
            <a:pPr marL="342900" indent="-342900" algn="l">
              <a:spcAft>
                <a:spcPts val="600"/>
              </a:spcAft>
              <a:buFont typeface="Arial" panose="020B0604020202020204" pitchFamily="34" charset="0"/>
              <a:buChar char="•"/>
            </a:pPr>
            <a:r>
              <a:rPr lang="en-US" sz="2000" dirty="0" smtClean="0"/>
              <a:t>Supportive of a common TRU</a:t>
            </a:r>
          </a:p>
          <a:p>
            <a:pPr marL="342900" indent="-342900" algn="l">
              <a:spcAft>
                <a:spcPts val="600"/>
              </a:spcAft>
              <a:buFont typeface="Arial" panose="020B0604020202020204" pitchFamily="34" charset="0"/>
              <a:buChar char="•"/>
            </a:pPr>
            <a:r>
              <a:rPr lang="en-US" sz="2000" dirty="0" smtClean="0"/>
              <a:t>Simple</a:t>
            </a:r>
          </a:p>
          <a:p>
            <a:pPr marL="342900" indent="-342900" algn="l">
              <a:buFont typeface="Arial" panose="020B0604020202020204" pitchFamily="34" charset="0"/>
              <a:buChar char="•"/>
            </a:pPr>
            <a:endParaRPr lang="en-US" sz="2000" dirty="0"/>
          </a:p>
        </p:txBody>
      </p:sp>
      <p:sp>
        <p:nvSpPr>
          <p:cNvPr id="5" name="TextBox 4"/>
          <p:cNvSpPr txBox="1"/>
          <p:nvPr/>
        </p:nvSpPr>
        <p:spPr>
          <a:xfrm>
            <a:off x="647056" y="533871"/>
            <a:ext cx="8496944" cy="523220"/>
          </a:xfrm>
          <a:prstGeom prst="rect">
            <a:avLst/>
          </a:prstGeom>
          <a:noFill/>
        </p:spPr>
        <p:txBody>
          <a:bodyPr wrap="square" rtlCol="0">
            <a:spAutoFit/>
          </a:bodyPr>
          <a:lstStyle/>
          <a:p>
            <a:pPr algn="l">
              <a:spcAft>
                <a:spcPts val="600"/>
              </a:spcAft>
            </a:pPr>
            <a:r>
              <a:rPr lang="en-US" sz="2800" b="1" dirty="0" smtClean="0">
                <a:solidFill>
                  <a:srgbClr val="007694"/>
                </a:solidFill>
              </a:rPr>
              <a:t>PROCESS CHANGE DRIVEN BY GUIDING PRINCIPLES:</a:t>
            </a:r>
            <a:endParaRPr lang="en-US" sz="2800" b="1" dirty="0">
              <a:solidFill>
                <a:srgbClr val="007694"/>
              </a:solidFill>
            </a:endParaRPr>
          </a:p>
        </p:txBody>
      </p:sp>
    </p:spTree>
    <p:extLst>
      <p:ext uri="{BB962C8B-B14F-4D97-AF65-F5344CB8AC3E}">
        <p14:creationId xmlns:p14="http://schemas.microsoft.com/office/powerpoint/2010/main" val="12823351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964574" y="1274491"/>
            <a:ext cx="7397824" cy="4093428"/>
          </a:xfrm>
          <a:prstGeom prst="rect">
            <a:avLst/>
          </a:prstGeom>
          <a:noFill/>
          <a:ln w="9525">
            <a:noFill/>
            <a:miter lim="800000"/>
            <a:headEnd/>
            <a:tailEnd/>
          </a:ln>
        </p:spPr>
        <p:txBody>
          <a:bodyPr wrap="square">
            <a:spAutoFit/>
          </a:bodyPr>
          <a:lstStyle/>
          <a:p>
            <a:pPr marL="285750" indent="-285750">
              <a:spcAft>
                <a:spcPts val="600"/>
              </a:spcAft>
              <a:buFont typeface="Arial" panose="020B0604020202020204" pitchFamily="34" charset="0"/>
              <a:buChar char="•"/>
            </a:pPr>
            <a:r>
              <a:rPr lang="en-US" sz="2000" dirty="0" smtClean="0"/>
              <a:t>Proposed model is a hybrid model</a:t>
            </a:r>
            <a:endParaRPr lang="en-US" sz="2000" dirty="0"/>
          </a:p>
          <a:p>
            <a:pPr marL="285750" indent="-285750">
              <a:spcAft>
                <a:spcPts val="600"/>
              </a:spcAft>
              <a:buFont typeface="Arial" panose="020B0604020202020204" pitchFamily="34" charset="0"/>
              <a:buChar char="•"/>
            </a:pPr>
            <a:r>
              <a:rPr lang="en-US" sz="2000" dirty="0" smtClean="0"/>
              <a:t>Based on a modified zero-based budgeting methodology with clearly defined elements of performance-based budgeting that aligns with current strategy</a:t>
            </a:r>
          </a:p>
          <a:p>
            <a:pPr marL="285750" indent="-285750">
              <a:spcAft>
                <a:spcPts val="600"/>
              </a:spcAft>
              <a:buFont typeface="Arial" panose="020B0604020202020204" pitchFamily="34" charset="0"/>
              <a:buChar char="•"/>
            </a:pPr>
            <a:r>
              <a:rPr lang="en-US" sz="2000" dirty="0" smtClean="0"/>
              <a:t>Zero-based budgeting in its pure form means that all costs must be justified every year; modified zero-based budgeting means, in this context, that continuing employee salaries and benefits will not be zeroed out but workloads will be optimized</a:t>
            </a:r>
          </a:p>
          <a:p>
            <a:pPr marL="285750" indent="-285750">
              <a:spcAft>
                <a:spcPts val="600"/>
              </a:spcAft>
              <a:buFont typeface="Arial" panose="020B0604020202020204" pitchFamily="34" charset="0"/>
              <a:buChar char="•"/>
            </a:pPr>
            <a:r>
              <a:rPr lang="en-US" sz="2000" dirty="0" smtClean="0"/>
              <a:t>Performance-based budgeting in this context anticipates that units will be rewarded for achieving against specific metrics</a:t>
            </a:r>
          </a:p>
          <a:p>
            <a:pPr marL="285750" indent="-285750">
              <a:spcAft>
                <a:spcPts val="600"/>
              </a:spcAft>
              <a:buFont typeface="Arial" panose="020B0604020202020204" pitchFamily="34" charset="0"/>
              <a:buChar char="•"/>
            </a:pPr>
            <a:r>
              <a:rPr lang="en-US" sz="2000" dirty="0" smtClean="0"/>
              <a:t>Proposed methodology tentatively called the </a:t>
            </a:r>
            <a:br>
              <a:rPr lang="en-US" sz="2000" dirty="0" smtClean="0"/>
            </a:br>
            <a:r>
              <a:rPr lang="en-US" sz="2000" b="1" dirty="0" smtClean="0"/>
              <a:t>FY2015/16 TRU Budget Methodology</a:t>
            </a:r>
          </a:p>
        </p:txBody>
      </p:sp>
      <p:sp>
        <p:nvSpPr>
          <p:cNvPr id="7" name="TextBox 6"/>
          <p:cNvSpPr txBox="1"/>
          <p:nvPr/>
        </p:nvSpPr>
        <p:spPr>
          <a:xfrm>
            <a:off x="647056" y="556188"/>
            <a:ext cx="8496944" cy="523220"/>
          </a:xfrm>
          <a:prstGeom prst="rect">
            <a:avLst/>
          </a:prstGeom>
          <a:noFill/>
        </p:spPr>
        <p:txBody>
          <a:bodyPr wrap="square" rtlCol="0">
            <a:spAutoFit/>
          </a:bodyPr>
          <a:lstStyle/>
          <a:p>
            <a:pPr algn="l">
              <a:spcAft>
                <a:spcPts val="600"/>
              </a:spcAft>
            </a:pPr>
            <a:r>
              <a:rPr lang="en-US" sz="2800" b="1" dirty="0" smtClean="0">
                <a:solidFill>
                  <a:srgbClr val="007694"/>
                </a:solidFill>
              </a:rPr>
              <a:t>PROPOSAL FOR AN UPDATED METHODOLOGY:</a:t>
            </a:r>
            <a:endParaRPr lang="en-US" sz="2800" b="1" dirty="0">
              <a:solidFill>
                <a:srgbClr val="007694"/>
              </a:solidFill>
            </a:endParaRPr>
          </a:p>
        </p:txBody>
      </p:sp>
    </p:spTree>
    <p:extLst>
      <p:ext uri="{BB962C8B-B14F-4D97-AF65-F5344CB8AC3E}">
        <p14:creationId xmlns:p14="http://schemas.microsoft.com/office/powerpoint/2010/main" val="25357529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964574" y="1255005"/>
            <a:ext cx="7397824" cy="3862596"/>
          </a:xfrm>
          <a:prstGeom prst="rect">
            <a:avLst/>
          </a:prstGeom>
          <a:noFill/>
          <a:ln w="9525">
            <a:noFill/>
            <a:miter lim="800000"/>
            <a:headEnd/>
            <a:tailEnd/>
          </a:ln>
        </p:spPr>
        <p:txBody>
          <a:bodyPr wrap="square">
            <a:spAutoFit/>
          </a:bodyPr>
          <a:lstStyle/>
          <a:p>
            <a:pPr marL="285750" indent="-285750">
              <a:spcAft>
                <a:spcPts val="600"/>
              </a:spcAft>
              <a:buFont typeface="Arial" panose="020B0604020202020204" pitchFamily="34" charset="0"/>
              <a:buChar char="•"/>
            </a:pPr>
            <a:r>
              <a:rPr lang="en-US" sz="2000" dirty="0" smtClean="0"/>
              <a:t>Step 1:  Zero-out budgets</a:t>
            </a:r>
          </a:p>
          <a:p>
            <a:pPr marL="285750" indent="-285750">
              <a:spcAft>
                <a:spcPts val="600"/>
              </a:spcAft>
              <a:buFont typeface="Arial" panose="020B0604020202020204" pitchFamily="34" charset="0"/>
              <a:buChar char="•"/>
            </a:pPr>
            <a:r>
              <a:rPr lang="en-US" sz="2000" dirty="0" smtClean="0"/>
              <a:t>Step 2:  Forecasting revenue</a:t>
            </a:r>
          </a:p>
          <a:p>
            <a:pPr marL="285750" indent="-285750">
              <a:spcAft>
                <a:spcPts val="600"/>
              </a:spcAft>
              <a:buFont typeface="Arial" panose="020B0604020202020204" pitchFamily="34" charset="0"/>
              <a:buChar char="•"/>
            </a:pPr>
            <a:r>
              <a:rPr lang="en-US" sz="2000" dirty="0" smtClean="0"/>
              <a:t>Step 3:  Creating the TRU Strategic Investment Fund (SIF)</a:t>
            </a:r>
          </a:p>
          <a:p>
            <a:pPr marL="285750" indent="-285750">
              <a:spcAft>
                <a:spcPts val="600"/>
              </a:spcAft>
              <a:buFont typeface="Arial" panose="020B0604020202020204" pitchFamily="34" charset="0"/>
              <a:buChar char="•"/>
            </a:pPr>
            <a:r>
              <a:rPr lang="en-US" sz="2000" dirty="0" smtClean="0"/>
              <a:t>Step 4:  Developing service plans</a:t>
            </a:r>
          </a:p>
          <a:p>
            <a:pPr marL="285750" indent="-285750">
              <a:spcAft>
                <a:spcPts val="600"/>
              </a:spcAft>
              <a:buFont typeface="Arial" panose="020B0604020202020204" pitchFamily="34" charset="0"/>
              <a:buChar char="•"/>
            </a:pPr>
            <a:r>
              <a:rPr lang="en-US" sz="2000" dirty="0" smtClean="0"/>
              <a:t>Step 5:  Update faculty/unit risk registries</a:t>
            </a:r>
          </a:p>
          <a:p>
            <a:pPr marL="285750" indent="-285750">
              <a:spcAft>
                <a:spcPts val="600"/>
              </a:spcAft>
              <a:buFont typeface="Arial" panose="020B0604020202020204" pitchFamily="34" charset="0"/>
              <a:buChar char="•"/>
            </a:pPr>
            <a:r>
              <a:rPr lang="en-US" sz="2000" dirty="0" smtClean="0"/>
              <a:t>Step 6:  Base-fund known operational costs</a:t>
            </a:r>
          </a:p>
          <a:p>
            <a:pPr marL="285750" indent="-285750">
              <a:spcAft>
                <a:spcPts val="600"/>
              </a:spcAft>
              <a:buFont typeface="Arial" panose="020B0604020202020204" pitchFamily="34" charset="0"/>
              <a:buChar char="•"/>
            </a:pPr>
            <a:r>
              <a:rPr lang="en-US" sz="2000" dirty="0" smtClean="0"/>
              <a:t>Step 7:  Base-fund permanent, ongoing employee costs</a:t>
            </a:r>
          </a:p>
          <a:p>
            <a:pPr marL="285750" indent="-285750">
              <a:spcAft>
                <a:spcPts val="600"/>
              </a:spcAft>
              <a:buFont typeface="Arial" panose="020B0604020202020204" pitchFamily="34" charset="0"/>
              <a:buChar char="•"/>
            </a:pPr>
            <a:r>
              <a:rPr lang="en-US" sz="2000" dirty="0" smtClean="0"/>
              <a:t>Step 8:  Optimizing employee expenditures</a:t>
            </a:r>
          </a:p>
          <a:p>
            <a:pPr marL="285750" indent="-285750">
              <a:spcAft>
                <a:spcPts val="600"/>
              </a:spcAft>
              <a:buFont typeface="Arial" panose="020B0604020202020204" pitchFamily="34" charset="0"/>
              <a:buChar char="•"/>
            </a:pPr>
            <a:r>
              <a:rPr lang="en-US" sz="2000" dirty="0" smtClean="0"/>
              <a:t>Step 9:  Optimizing operating expenditures</a:t>
            </a:r>
          </a:p>
          <a:p>
            <a:pPr marL="285750" indent="-285750">
              <a:spcAft>
                <a:spcPts val="600"/>
              </a:spcAft>
              <a:buFont typeface="Arial" panose="020B0604020202020204" pitchFamily="34" charset="0"/>
              <a:buChar char="•"/>
            </a:pPr>
            <a:r>
              <a:rPr lang="en-US" sz="2000" dirty="0" smtClean="0"/>
              <a:t>Step 10:  Budget submissions/review/approval process</a:t>
            </a:r>
          </a:p>
        </p:txBody>
      </p:sp>
      <p:sp>
        <p:nvSpPr>
          <p:cNvPr id="7" name="TextBox 6"/>
          <p:cNvSpPr txBox="1"/>
          <p:nvPr/>
        </p:nvSpPr>
        <p:spPr>
          <a:xfrm>
            <a:off x="647056" y="545847"/>
            <a:ext cx="8496944" cy="523220"/>
          </a:xfrm>
          <a:prstGeom prst="rect">
            <a:avLst/>
          </a:prstGeom>
          <a:noFill/>
        </p:spPr>
        <p:txBody>
          <a:bodyPr wrap="square" rtlCol="0">
            <a:spAutoFit/>
          </a:bodyPr>
          <a:lstStyle/>
          <a:p>
            <a:pPr algn="l">
              <a:spcAft>
                <a:spcPts val="600"/>
              </a:spcAft>
            </a:pPr>
            <a:r>
              <a:rPr lang="en-US" sz="2800" b="1" dirty="0" smtClean="0">
                <a:solidFill>
                  <a:srgbClr val="007694"/>
                </a:solidFill>
              </a:rPr>
              <a:t>HOW DOES THE 2015/16 TRU METHODOLOGY WORK?</a:t>
            </a:r>
            <a:endParaRPr lang="en-US" sz="2800" b="1" dirty="0">
              <a:solidFill>
                <a:srgbClr val="007694"/>
              </a:solidFill>
            </a:endParaRPr>
          </a:p>
        </p:txBody>
      </p:sp>
    </p:spTree>
    <p:extLst>
      <p:ext uri="{BB962C8B-B14F-4D97-AF65-F5344CB8AC3E}">
        <p14:creationId xmlns:p14="http://schemas.microsoft.com/office/powerpoint/2010/main" val="12284424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964574" y="1255005"/>
            <a:ext cx="7397824" cy="4247317"/>
          </a:xfrm>
          <a:prstGeom prst="rect">
            <a:avLst/>
          </a:prstGeom>
          <a:noFill/>
          <a:ln w="9525">
            <a:noFill/>
            <a:miter lim="800000"/>
            <a:headEnd/>
            <a:tailEnd/>
          </a:ln>
        </p:spPr>
        <p:txBody>
          <a:bodyPr wrap="square">
            <a:spAutoFit/>
          </a:bodyPr>
          <a:lstStyle/>
          <a:p>
            <a:pPr marL="285750" indent="-285750">
              <a:spcAft>
                <a:spcPts val="600"/>
              </a:spcAft>
              <a:buFont typeface="Arial" panose="020B0604020202020204" pitchFamily="34" charset="0"/>
              <a:buChar char="•"/>
            </a:pPr>
            <a:r>
              <a:rPr lang="en-US" sz="2000" b="1" dirty="0" smtClean="0"/>
              <a:t>September:</a:t>
            </a:r>
            <a:r>
              <a:rPr lang="en-US" sz="2000" dirty="0" smtClean="0"/>
              <a:t>  Revenue forecasts and expense assumptions completed; Central revenue pool determined; KPI Incentives determined (if any); SIF percentage determined; Budget submission packages are released; Administration meets with TRUSU to discuss perceived service gaps</a:t>
            </a:r>
          </a:p>
          <a:p>
            <a:pPr marL="285750" indent="-285750">
              <a:spcAft>
                <a:spcPts val="600"/>
              </a:spcAft>
              <a:buFont typeface="Arial" panose="020B0604020202020204" pitchFamily="34" charset="0"/>
              <a:buChar char="•"/>
            </a:pPr>
            <a:r>
              <a:rPr lang="en-US" sz="2000" b="1" dirty="0" smtClean="0"/>
              <a:t>November:</a:t>
            </a:r>
            <a:r>
              <a:rPr lang="en-US" sz="2000" dirty="0" smtClean="0"/>
              <a:t>  Faculties/units complete work load plans for VP approval; Risk registries submitted to Enterprise Risk Management Committee for review and prioritization; Budget Managers discuss SIF proposals with VP’s for approval for inclusion in budget submissions</a:t>
            </a:r>
          </a:p>
          <a:p>
            <a:pPr marL="285750" indent="-285750">
              <a:spcAft>
                <a:spcPts val="600"/>
              </a:spcAft>
              <a:buFont typeface="Arial" panose="020B0604020202020204" pitchFamily="34" charset="0"/>
              <a:buChar char="•"/>
            </a:pPr>
            <a:r>
              <a:rPr lang="en-US" sz="2000" b="1" dirty="0" smtClean="0"/>
              <a:t>December:</a:t>
            </a:r>
            <a:r>
              <a:rPr lang="en-US" sz="2000" dirty="0" smtClean="0"/>
              <a:t>  Faculties/Units submit completed budget packages with SIF and operating expense justifications; ERM committee submits its priorities for risk mitigation funding</a:t>
            </a:r>
          </a:p>
        </p:txBody>
      </p:sp>
      <p:sp>
        <p:nvSpPr>
          <p:cNvPr id="7" name="TextBox 6"/>
          <p:cNvSpPr txBox="1"/>
          <p:nvPr/>
        </p:nvSpPr>
        <p:spPr>
          <a:xfrm>
            <a:off x="647056" y="545847"/>
            <a:ext cx="8496944" cy="523220"/>
          </a:xfrm>
          <a:prstGeom prst="rect">
            <a:avLst/>
          </a:prstGeom>
          <a:noFill/>
        </p:spPr>
        <p:txBody>
          <a:bodyPr wrap="square" rtlCol="0">
            <a:spAutoFit/>
          </a:bodyPr>
          <a:lstStyle/>
          <a:p>
            <a:pPr algn="l">
              <a:spcAft>
                <a:spcPts val="600"/>
              </a:spcAft>
            </a:pPr>
            <a:r>
              <a:rPr lang="en-US" sz="2800" b="1" dirty="0" smtClean="0">
                <a:solidFill>
                  <a:srgbClr val="007694"/>
                </a:solidFill>
              </a:rPr>
              <a:t>TIMELINE</a:t>
            </a:r>
            <a:endParaRPr lang="en-US" sz="2800" b="1" dirty="0">
              <a:solidFill>
                <a:srgbClr val="007694"/>
              </a:solidFill>
            </a:endParaRPr>
          </a:p>
        </p:txBody>
      </p:sp>
    </p:spTree>
    <p:extLst>
      <p:ext uri="{BB962C8B-B14F-4D97-AF65-F5344CB8AC3E}">
        <p14:creationId xmlns:p14="http://schemas.microsoft.com/office/powerpoint/2010/main" val="39762152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964574" y="1334380"/>
            <a:ext cx="7397824" cy="2862322"/>
          </a:xfrm>
          <a:prstGeom prst="rect">
            <a:avLst/>
          </a:prstGeom>
          <a:noFill/>
          <a:ln w="9525">
            <a:noFill/>
            <a:miter lim="800000"/>
            <a:headEnd/>
            <a:tailEnd/>
          </a:ln>
        </p:spPr>
        <p:txBody>
          <a:bodyPr wrap="square">
            <a:spAutoFit/>
          </a:bodyPr>
          <a:lstStyle/>
          <a:p>
            <a:pPr marL="285750" indent="-285750">
              <a:buFont typeface="Arial" panose="020B0604020202020204" pitchFamily="34" charset="0"/>
              <a:buChar char="•"/>
            </a:pPr>
            <a:r>
              <a:rPr lang="en-US" sz="2000" b="1" dirty="0" smtClean="0"/>
              <a:t>January:</a:t>
            </a:r>
            <a:r>
              <a:rPr lang="en-US" sz="2000" dirty="0" smtClean="0"/>
              <a:t>  Budgets submissions are reviewed by the President’s budget committee</a:t>
            </a:r>
          </a:p>
          <a:p>
            <a:pPr marL="285750" indent="-285750">
              <a:buFont typeface="Arial" panose="020B0604020202020204" pitchFamily="34" charset="0"/>
              <a:buChar char="•"/>
            </a:pPr>
            <a:r>
              <a:rPr lang="en-US" sz="2000" b="1" dirty="0" smtClean="0"/>
              <a:t>February:  </a:t>
            </a:r>
            <a:r>
              <a:rPr lang="en-US" sz="2000" dirty="0" smtClean="0"/>
              <a:t>Draft budget is presented to BCOS for recommendation for approval</a:t>
            </a:r>
          </a:p>
          <a:p>
            <a:pPr marL="285750" indent="-285750">
              <a:buFont typeface="Arial" panose="020B0604020202020204" pitchFamily="34" charset="0"/>
              <a:buChar char="•"/>
            </a:pPr>
            <a:r>
              <a:rPr lang="en-US" sz="2000" b="1" dirty="0" smtClean="0"/>
              <a:t>March:</a:t>
            </a:r>
            <a:r>
              <a:rPr lang="en-US" sz="2000" dirty="0" smtClean="0"/>
              <a:t>  Budget presented to Senate; Budget approved by the Board and budget letters released to Faculties/Units</a:t>
            </a:r>
            <a:endParaRPr lang="en-US" sz="2000" dirty="0"/>
          </a:p>
          <a:p>
            <a:pPr marL="285750" indent="-285750">
              <a:buFont typeface="Arial" panose="020B0604020202020204" pitchFamily="34" charset="0"/>
              <a:buChar char="•"/>
            </a:pPr>
            <a:r>
              <a:rPr lang="en-US" sz="2000" b="1" dirty="0" smtClean="0"/>
              <a:t>May:</a:t>
            </a:r>
            <a:r>
              <a:rPr lang="en-US" sz="2000" dirty="0" smtClean="0"/>
              <a:t>  Budget post-mortem.  Schedule for zero-base reviews </a:t>
            </a:r>
            <a:br>
              <a:rPr lang="en-US" sz="2000" dirty="0" smtClean="0"/>
            </a:br>
            <a:r>
              <a:rPr lang="en-US" sz="2000" dirty="0" smtClean="0"/>
              <a:t>will be determined.  </a:t>
            </a:r>
            <a:endParaRPr lang="en-US" sz="2000" dirty="0"/>
          </a:p>
          <a:p>
            <a:pPr marL="285750" indent="-285750">
              <a:buFont typeface="Arial" panose="020B0604020202020204" pitchFamily="34" charset="0"/>
              <a:buChar char="•"/>
            </a:pPr>
            <a:endParaRPr lang="en-US" sz="2000" dirty="0" smtClean="0"/>
          </a:p>
        </p:txBody>
      </p:sp>
      <p:sp>
        <p:nvSpPr>
          <p:cNvPr id="7" name="TextBox 6"/>
          <p:cNvSpPr txBox="1"/>
          <p:nvPr/>
        </p:nvSpPr>
        <p:spPr>
          <a:xfrm>
            <a:off x="647056" y="561722"/>
            <a:ext cx="8496944" cy="523220"/>
          </a:xfrm>
          <a:prstGeom prst="rect">
            <a:avLst/>
          </a:prstGeom>
          <a:noFill/>
        </p:spPr>
        <p:txBody>
          <a:bodyPr wrap="square" rtlCol="0">
            <a:spAutoFit/>
          </a:bodyPr>
          <a:lstStyle/>
          <a:p>
            <a:pPr algn="l">
              <a:spcAft>
                <a:spcPts val="600"/>
              </a:spcAft>
            </a:pPr>
            <a:r>
              <a:rPr lang="en-US" sz="2800" b="1" dirty="0" smtClean="0">
                <a:solidFill>
                  <a:srgbClr val="007694"/>
                </a:solidFill>
              </a:rPr>
              <a:t>TIMELINE continued…</a:t>
            </a:r>
            <a:endParaRPr lang="en-US" sz="2800" b="1" dirty="0">
              <a:solidFill>
                <a:srgbClr val="007694"/>
              </a:solidFill>
            </a:endParaRPr>
          </a:p>
        </p:txBody>
      </p:sp>
    </p:spTree>
    <p:extLst>
      <p:ext uri="{BB962C8B-B14F-4D97-AF65-F5344CB8AC3E}">
        <p14:creationId xmlns:p14="http://schemas.microsoft.com/office/powerpoint/2010/main" val="637459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964574" y="1239130"/>
            <a:ext cx="7397824" cy="4170372"/>
          </a:xfrm>
          <a:prstGeom prst="rect">
            <a:avLst/>
          </a:prstGeom>
          <a:noFill/>
          <a:ln w="9525">
            <a:noFill/>
            <a:miter lim="800000"/>
            <a:headEnd/>
            <a:tailEnd/>
          </a:ln>
        </p:spPr>
        <p:txBody>
          <a:bodyPr wrap="square">
            <a:spAutoFit/>
          </a:bodyPr>
          <a:lstStyle/>
          <a:p>
            <a:pPr marL="285750" indent="-285750">
              <a:spcAft>
                <a:spcPts val="600"/>
              </a:spcAft>
              <a:buFont typeface="Arial" panose="020B0604020202020204" pitchFamily="34" charset="0"/>
              <a:buChar char="•"/>
            </a:pPr>
            <a:r>
              <a:rPr lang="en-US" sz="2000" b="1" dirty="0" smtClean="0"/>
              <a:t>Budget Model Review and Strategic Alignment Committee – </a:t>
            </a:r>
            <a:r>
              <a:rPr lang="en-US" sz="2000" dirty="0" smtClean="0"/>
              <a:t>Ongoing since October</a:t>
            </a:r>
          </a:p>
          <a:p>
            <a:pPr marL="285750" indent="-285750">
              <a:spcAft>
                <a:spcPts val="600"/>
              </a:spcAft>
              <a:buFont typeface="Arial" panose="020B0604020202020204" pitchFamily="34" charset="0"/>
              <a:buChar char="•"/>
            </a:pPr>
            <a:r>
              <a:rPr lang="en-US" sz="2000" b="1" dirty="0" smtClean="0"/>
              <a:t>Finance and Administration Director’s Meeting </a:t>
            </a:r>
            <a:r>
              <a:rPr lang="en-US" sz="2000" dirty="0" smtClean="0"/>
              <a:t>– March 10</a:t>
            </a:r>
          </a:p>
          <a:p>
            <a:pPr marL="285750" indent="-285750">
              <a:spcAft>
                <a:spcPts val="600"/>
              </a:spcAft>
              <a:buFont typeface="Arial" panose="020B0604020202020204" pitchFamily="34" charset="0"/>
              <a:buChar char="•"/>
            </a:pPr>
            <a:r>
              <a:rPr lang="en-US" sz="2000" b="1" dirty="0" smtClean="0"/>
              <a:t>Budget Committee of Senate </a:t>
            </a:r>
            <a:r>
              <a:rPr lang="en-US" sz="2000" dirty="0" smtClean="0"/>
              <a:t>– March 11</a:t>
            </a:r>
          </a:p>
          <a:p>
            <a:pPr marL="285750" indent="-285750">
              <a:spcAft>
                <a:spcPts val="600"/>
              </a:spcAft>
              <a:buFont typeface="Arial" panose="020B0604020202020204" pitchFamily="34" charset="0"/>
              <a:buChar char="•"/>
            </a:pPr>
            <a:r>
              <a:rPr lang="en-US" sz="2000" b="1" dirty="0" smtClean="0"/>
              <a:t>Finance Administrative Committee </a:t>
            </a:r>
            <a:r>
              <a:rPr lang="en-US" sz="2000" dirty="0" smtClean="0"/>
              <a:t>– March 24</a:t>
            </a:r>
          </a:p>
          <a:p>
            <a:pPr marL="285750" indent="-285750">
              <a:spcAft>
                <a:spcPts val="600"/>
              </a:spcAft>
              <a:buFont typeface="Arial" panose="020B0604020202020204" pitchFamily="34" charset="0"/>
              <a:buChar char="•"/>
            </a:pPr>
            <a:r>
              <a:rPr lang="en-US" sz="2000" b="1" dirty="0" smtClean="0"/>
              <a:t>Provost’s Council – </a:t>
            </a:r>
            <a:r>
              <a:rPr lang="en-US" sz="2000" dirty="0" smtClean="0"/>
              <a:t>March 25</a:t>
            </a:r>
          </a:p>
          <a:p>
            <a:pPr marL="285750" indent="-285750">
              <a:spcAft>
                <a:spcPts val="600"/>
              </a:spcAft>
              <a:buFont typeface="Arial" panose="020B0604020202020204" pitchFamily="34" charset="0"/>
              <a:buChar char="•"/>
            </a:pPr>
            <a:r>
              <a:rPr lang="en-US" sz="2000" b="1" dirty="0" smtClean="0"/>
              <a:t>Finance Committee:  Board of Governors – </a:t>
            </a:r>
            <a:r>
              <a:rPr lang="en-US" sz="2000" dirty="0" smtClean="0"/>
              <a:t>April 4</a:t>
            </a:r>
          </a:p>
          <a:p>
            <a:pPr marL="285750" indent="-285750">
              <a:spcAft>
                <a:spcPts val="600"/>
              </a:spcAft>
              <a:buFont typeface="Arial" panose="020B0604020202020204" pitchFamily="34" charset="0"/>
              <a:buChar char="•"/>
            </a:pPr>
            <a:r>
              <a:rPr lang="en-US" sz="2000" b="1" dirty="0" smtClean="0"/>
              <a:t>TRUSU – </a:t>
            </a:r>
            <a:r>
              <a:rPr lang="en-US" sz="2000" dirty="0" smtClean="0"/>
              <a:t>April 24</a:t>
            </a:r>
          </a:p>
          <a:p>
            <a:pPr marL="285750" indent="-285750">
              <a:spcAft>
                <a:spcPts val="600"/>
              </a:spcAft>
              <a:buFont typeface="Arial" panose="020B0604020202020204" pitchFamily="34" charset="0"/>
              <a:buChar char="•"/>
            </a:pPr>
            <a:r>
              <a:rPr lang="en-US" sz="2000" b="1" dirty="0" smtClean="0"/>
              <a:t>Senate – </a:t>
            </a:r>
            <a:r>
              <a:rPr lang="en-US" sz="2000" dirty="0" smtClean="0"/>
              <a:t>April 28</a:t>
            </a:r>
          </a:p>
          <a:p>
            <a:pPr marL="285750" indent="-285750">
              <a:spcAft>
                <a:spcPts val="600"/>
              </a:spcAft>
              <a:buFont typeface="Arial" panose="020B0604020202020204" pitchFamily="34" charset="0"/>
              <a:buChar char="•"/>
            </a:pPr>
            <a:r>
              <a:rPr lang="en-US" sz="2000" b="1" dirty="0" smtClean="0"/>
              <a:t>Town Hall – </a:t>
            </a:r>
            <a:r>
              <a:rPr lang="en-US" sz="2000" b="1" dirty="0" smtClean="0">
                <a:solidFill>
                  <a:srgbClr val="FF0000"/>
                </a:solidFill>
              </a:rPr>
              <a:t>RIGHT NOW!</a:t>
            </a:r>
          </a:p>
          <a:p>
            <a:pPr marL="285750" indent="-285750">
              <a:spcAft>
                <a:spcPts val="600"/>
              </a:spcAft>
              <a:buFont typeface="Arial" panose="020B0604020202020204" pitchFamily="34" charset="0"/>
              <a:buChar char="•"/>
            </a:pPr>
            <a:r>
              <a:rPr lang="en-US" sz="2000" b="1" dirty="0" smtClean="0"/>
              <a:t>Employee Associations </a:t>
            </a:r>
            <a:r>
              <a:rPr lang="en-US" sz="2000" dirty="0" smtClean="0"/>
              <a:t>– May 20</a:t>
            </a:r>
          </a:p>
        </p:txBody>
      </p:sp>
      <p:sp>
        <p:nvSpPr>
          <p:cNvPr id="7" name="TextBox 6"/>
          <p:cNvSpPr txBox="1"/>
          <p:nvPr/>
        </p:nvSpPr>
        <p:spPr>
          <a:xfrm>
            <a:off x="647056" y="577597"/>
            <a:ext cx="8496944" cy="523220"/>
          </a:xfrm>
          <a:prstGeom prst="rect">
            <a:avLst/>
          </a:prstGeom>
          <a:noFill/>
        </p:spPr>
        <p:txBody>
          <a:bodyPr wrap="square" rtlCol="0">
            <a:spAutoFit/>
          </a:bodyPr>
          <a:lstStyle/>
          <a:p>
            <a:pPr>
              <a:spcAft>
                <a:spcPts val="600"/>
              </a:spcAft>
            </a:pPr>
            <a:r>
              <a:rPr lang="en-US" sz="2800" b="1" dirty="0" smtClean="0">
                <a:solidFill>
                  <a:srgbClr val="007694"/>
                </a:solidFill>
              </a:rPr>
              <a:t>SCHEDULED CONSULTATIONS:</a:t>
            </a:r>
            <a:endParaRPr lang="en-US" sz="2800" b="1" dirty="0">
              <a:solidFill>
                <a:srgbClr val="007694"/>
              </a:solidFill>
            </a:endParaRPr>
          </a:p>
        </p:txBody>
      </p:sp>
    </p:spTree>
    <p:extLst>
      <p:ext uri="{BB962C8B-B14F-4D97-AF65-F5344CB8AC3E}">
        <p14:creationId xmlns:p14="http://schemas.microsoft.com/office/powerpoint/2010/main" val="184257877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47056" y="511960"/>
            <a:ext cx="8496944" cy="523220"/>
          </a:xfrm>
          <a:prstGeom prst="rect">
            <a:avLst/>
          </a:prstGeom>
          <a:noFill/>
        </p:spPr>
        <p:txBody>
          <a:bodyPr wrap="square" rtlCol="0">
            <a:spAutoFit/>
          </a:bodyPr>
          <a:lstStyle/>
          <a:p>
            <a:pPr algn="l">
              <a:spcAft>
                <a:spcPts val="600"/>
              </a:spcAft>
            </a:pPr>
            <a:r>
              <a:rPr lang="en-US" sz="2800" b="1" dirty="0" smtClean="0">
                <a:solidFill>
                  <a:srgbClr val="007694"/>
                </a:solidFill>
              </a:rPr>
              <a:t>WHY THIS PROPOSED METHODOLOGY?</a:t>
            </a:r>
            <a:endParaRPr lang="en-US" sz="2800" b="1" dirty="0">
              <a:solidFill>
                <a:srgbClr val="007694"/>
              </a:solidFill>
            </a:endParaRPr>
          </a:p>
        </p:txBody>
      </p:sp>
      <p:sp>
        <p:nvSpPr>
          <p:cNvPr id="12" name="Text Box 7"/>
          <p:cNvSpPr txBox="1">
            <a:spLocks noChangeArrowheads="1"/>
          </p:cNvSpPr>
          <p:nvPr/>
        </p:nvSpPr>
        <p:spPr bwMode="auto">
          <a:xfrm>
            <a:off x="964574" y="1333312"/>
            <a:ext cx="7397824" cy="3016210"/>
          </a:xfrm>
          <a:prstGeom prst="rect">
            <a:avLst/>
          </a:prstGeom>
          <a:noFill/>
          <a:ln w="9525">
            <a:noFill/>
            <a:miter lim="800000"/>
            <a:headEnd/>
            <a:tailEnd/>
          </a:ln>
        </p:spPr>
        <p:txBody>
          <a:bodyPr wrap="square">
            <a:spAutoFit/>
          </a:bodyPr>
          <a:lstStyle/>
          <a:p>
            <a:pPr marL="285750" indent="-285750" algn="l">
              <a:spcAft>
                <a:spcPts val="600"/>
              </a:spcAft>
              <a:buFont typeface="Arial" panose="020B0604020202020204" pitchFamily="34" charset="0"/>
              <a:buChar char="•"/>
            </a:pPr>
            <a:r>
              <a:rPr lang="en-US" sz="2000" dirty="0" smtClean="0"/>
              <a:t>Fully aligns with guiding principles</a:t>
            </a:r>
          </a:p>
          <a:p>
            <a:pPr marL="285750" indent="-285750" algn="l">
              <a:spcAft>
                <a:spcPts val="600"/>
              </a:spcAft>
              <a:buFont typeface="Arial" panose="020B0604020202020204" pitchFamily="34" charset="0"/>
              <a:buChar char="•"/>
            </a:pPr>
            <a:r>
              <a:rPr lang="en-US" sz="2000" dirty="0" smtClean="0"/>
              <a:t>Considers all revenues to be University revenues</a:t>
            </a:r>
          </a:p>
          <a:p>
            <a:pPr marL="285750" indent="-285750" algn="l">
              <a:spcAft>
                <a:spcPts val="600"/>
              </a:spcAft>
              <a:buFont typeface="Arial" panose="020B0604020202020204" pitchFamily="34" charset="0"/>
              <a:buChar char="•"/>
            </a:pPr>
            <a:r>
              <a:rPr lang="en-US" sz="2000" dirty="0" smtClean="0"/>
              <a:t>Effective way of controlling unnecessary or non-strategic costs since all costs must be justified in each budget cycle</a:t>
            </a:r>
          </a:p>
          <a:p>
            <a:pPr marL="285750" indent="-285750" algn="l">
              <a:spcAft>
                <a:spcPts val="600"/>
              </a:spcAft>
              <a:buFont typeface="Arial" panose="020B0604020202020204" pitchFamily="34" charset="0"/>
              <a:buChar char="•"/>
            </a:pPr>
            <a:r>
              <a:rPr lang="en-US" sz="2000" dirty="0" smtClean="0"/>
              <a:t>Encourages optimal work-force planning</a:t>
            </a:r>
          </a:p>
          <a:p>
            <a:pPr marL="285750" indent="-285750" algn="l">
              <a:spcAft>
                <a:spcPts val="600"/>
              </a:spcAft>
              <a:buFont typeface="Arial" panose="020B0604020202020204" pitchFamily="34" charset="0"/>
              <a:buChar char="•"/>
            </a:pPr>
            <a:r>
              <a:rPr lang="en-US" sz="2000" dirty="0" smtClean="0"/>
              <a:t>Aligns resource allocations with service expectations</a:t>
            </a:r>
          </a:p>
          <a:p>
            <a:pPr marL="285750" indent="-285750" algn="l">
              <a:spcAft>
                <a:spcPts val="600"/>
              </a:spcAft>
              <a:buFont typeface="Arial" panose="020B0604020202020204" pitchFamily="34" charset="0"/>
              <a:buChar char="•"/>
            </a:pPr>
            <a:r>
              <a:rPr lang="en-US" sz="2000" dirty="0" smtClean="0"/>
              <a:t>Allows for strategic investment through resource redistribution</a:t>
            </a:r>
          </a:p>
          <a:p>
            <a:pPr marL="285750" indent="-285750" algn="l">
              <a:spcAft>
                <a:spcPts val="600"/>
              </a:spcAft>
              <a:buFont typeface="Arial" panose="020B0604020202020204" pitchFamily="34" charset="0"/>
              <a:buChar char="•"/>
            </a:pPr>
            <a:r>
              <a:rPr lang="en-US" sz="2000" dirty="0" smtClean="0"/>
              <a:t>Respects TRU’s collective agreements</a:t>
            </a:r>
            <a:endParaRPr lang="en-US" sz="2000" dirty="0"/>
          </a:p>
        </p:txBody>
      </p:sp>
    </p:spTree>
    <p:extLst>
      <p:ext uri="{BB962C8B-B14F-4D97-AF65-F5344CB8AC3E}">
        <p14:creationId xmlns:p14="http://schemas.microsoft.com/office/powerpoint/2010/main" val="645960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47056" y="524511"/>
            <a:ext cx="8496944" cy="523220"/>
          </a:xfrm>
          <a:prstGeom prst="rect">
            <a:avLst/>
          </a:prstGeom>
          <a:noFill/>
        </p:spPr>
        <p:txBody>
          <a:bodyPr wrap="square" rtlCol="0">
            <a:spAutoFit/>
          </a:bodyPr>
          <a:lstStyle/>
          <a:p>
            <a:pPr algn="l">
              <a:spcAft>
                <a:spcPts val="600"/>
              </a:spcAft>
            </a:pPr>
            <a:r>
              <a:rPr lang="en-US" sz="2800" b="1" dirty="0" smtClean="0">
                <a:solidFill>
                  <a:srgbClr val="007694"/>
                </a:solidFill>
              </a:rPr>
              <a:t>GUIDING PRINCIPLES - CURRENT VS PROPOSED</a:t>
            </a:r>
            <a:endParaRPr lang="en-US" sz="2800" b="1" dirty="0">
              <a:solidFill>
                <a:srgbClr val="007694"/>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272259700"/>
              </p:ext>
            </p:extLst>
          </p:nvPr>
        </p:nvGraphicFramePr>
        <p:xfrm>
          <a:off x="647056" y="1234738"/>
          <a:ext cx="7906395" cy="4064000"/>
        </p:xfrm>
        <a:graphic>
          <a:graphicData uri="http://schemas.openxmlformats.org/drawingml/2006/table">
            <a:tbl>
              <a:tblPr firstRow="1" bandRow="1">
                <a:tableStyleId>{5C22544A-7EE6-4342-B048-85BDC9FD1C3A}</a:tableStyleId>
              </a:tblPr>
              <a:tblGrid>
                <a:gridCol w="2635465"/>
                <a:gridCol w="2635465"/>
                <a:gridCol w="2635465"/>
              </a:tblGrid>
              <a:tr h="406400">
                <a:tc>
                  <a:txBody>
                    <a:bodyPr/>
                    <a:lstStyle/>
                    <a:p>
                      <a:pPr algn="ctr"/>
                      <a:r>
                        <a:rPr lang="en-US" dirty="0" smtClean="0"/>
                        <a:t>GUIDING PRINCIPLE</a:t>
                      </a:r>
                      <a:endParaRPr lang="en-US" dirty="0"/>
                    </a:p>
                  </a:txBody>
                  <a:tcPr/>
                </a:tc>
                <a:tc>
                  <a:txBody>
                    <a:bodyPr/>
                    <a:lstStyle/>
                    <a:p>
                      <a:pPr algn="ctr"/>
                      <a:r>
                        <a:rPr lang="en-US" dirty="0" smtClean="0"/>
                        <a:t>CURRENT</a:t>
                      </a:r>
                      <a:endParaRPr lang="en-US" dirty="0"/>
                    </a:p>
                  </a:txBody>
                  <a:tcPr/>
                </a:tc>
                <a:tc>
                  <a:txBody>
                    <a:bodyPr/>
                    <a:lstStyle/>
                    <a:p>
                      <a:pPr algn="ctr"/>
                      <a:r>
                        <a:rPr lang="en-US" dirty="0" smtClean="0"/>
                        <a:t>PROPOSED</a:t>
                      </a:r>
                      <a:endParaRPr lang="en-US" dirty="0"/>
                    </a:p>
                  </a:txBody>
                  <a:tcPr/>
                </a:tc>
              </a:tr>
              <a:tr h="406400">
                <a:tc>
                  <a:txBody>
                    <a:bodyPr/>
                    <a:lstStyle/>
                    <a:p>
                      <a:pPr algn="ctr"/>
                      <a:r>
                        <a:rPr lang="en-US" b="1" dirty="0" smtClean="0"/>
                        <a:t>Strategically Driven</a:t>
                      </a:r>
                      <a:endParaRPr lang="en-US" b="1" dirty="0"/>
                    </a:p>
                  </a:txBody>
                  <a:tcPr/>
                </a:tc>
                <a:tc>
                  <a:txBody>
                    <a:bodyPr/>
                    <a:lstStyle/>
                    <a:p>
                      <a:pPr algn="ctr"/>
                      <a:r>
                        <a:rPr lang="en-US" b="1" dirty="0" smtClean="0">
                          <a:solidFill>
                            <a:srgbClr val="FF0000"/>
                          </a:solidFill>
                        </a:rPr>
                        <a:t>NO</a:t>
                      </a:r>
                      <a:r>
                        <a:rPr lang="en-US" b="1" dirty="0" smtClean="0">
                          <a:solidFill>
                            <a:schemeClr val="tx1"/>
                          </a:solidFill>
                        </a:rPr>
                        <a:t> – </a:t>
                      </a:r>
                      <a:r>
                        <a:rPr lang="en-US" b="0" dirty="0" smtClean="0"/>
                        <a:t>no</a:t>
                      </a:r>
                      <a:r>
                        <a:rPr lang="en-US" b="0" baseline="0" dirty="0" smtClean="0"/>
                        <a:t> </a:t>
                      </a:r>
                      <a:r>
                        <a:rPr lang="en-US" baseline="0" dirty="0" smtClean="0"/>
                        <a:t>mechanism to invest in institutional priorities</a:t>
                      </a:r>
                      <a:endParaRPr lang="en-US" dirty="0"/>
                    </a:p>
                  </a:txBody>
                  <a:tcPr/>
                </a:tc>
                <a:tc>
                  <a:txBody>
                    <a:bodyPr/>
                    <a:lstStyle/>
                    <a:p>
                      <a:pPr algn="ctr"/>
                      <a:r>
                        <a:rPr lang="en-US" b="1" dirty="0" smtClean="0">
                          <a:solidFill>
                            <a:srgbClr val="00B050"/>
                          </a:solidFill>
                        </a:rPr>
                        <a:t>YES</a:t>
                      </a:r>
                      <a:r>
                        <a:rPr lang="en-US" dirty="0" smtClean="0"/>
                        <a:t> – Creation of a Strategic</a:t>
                      </a:r>
                      <a:r>
                        <a:rPr lang="en-US" baseline="0" dirty="0" smtClean="0"/>
                        <a:t> Investment Fund tied to strategic plan</a:t>
                      </a:r>
                      <a:endParaRPr lang="en-US" dirty="0"/>
                    </a:p>
                  </a:txBody>
                  <a:tcPr/>
                </a:tc>
              </a:tr>
              <a:tr h="406400">
                <a:tc>
                  <a:txBody>
                    <a:bodyPr/>
                    <a:lstStyle/>
                    <a:p>
                      <a:pPr algn="ctr"/>
                      <a:r>
                        <a:rPr lang="en-US" b="1" dirty="0" smtClean="0"/>
                        <a:t>Transparent,</a:t>
                      </a:r>
                      <a:r>
                        <a:rPr lang="en-US" b="1" baseline="0" dirty="0" smtClean="0"/>
                        <a:t> Deliberate, Consultative</a:t>
                      </a:r>
                      <a:endParaRPr lang="en-US" b="1" dirty="0"/>
                    </a:p>
                  </a:txBody>
                  <a:tcPr/>
                </a:tc>
                <a:tc>
                  <a:txBody>
                    <a:bodyPr/>
                    <a:lstStyle/>
                    <a:p>
                      <a:pPr algn="ctr"/>
                      <a:r>
                        <a:rPr lang="en-US" b="1" dirty="0" smtClean="0">
                          <a:solidFill>
                            <a:srgbClr val="FF0000"/>
                          </a:solidFill>
                        </a:rPr>
                        <a:t>NO </a:t>
                      </a:r>
                      <a:r>
                        <a:rPr lang="en-US" b="1" dirty="0" smtClean="0">
                          <a:solidFill>
                            <a:schemeClr val="tx1"/>
                          </a:solidFill>
                        </a:rPr>
                        <a:t>-</a:t>
                      </a:r>
                      <a:r>
                        <a:rPr lang="en-US" b="1" dirty="0" smtClean="0">
                          <a:solidFill>
                            <a:srgbClr val="FF0000"/>
                          </a:solidFill>
                        </a:rPr>
                        <a:t> </a:t>
                      </a:r>
                      <a:r>
                        <a:rPr lang="en-US" dirty="0" smtClean="0"/>
                        <a:t>Pre-determined;</a:t>
                      </a:r>
                      <a:r>
                        <a:rPr lang="en-US" baseline="0" dirty="0" smtClean="0"/>
                        <a:t> makes consultation difficult</a:t>
                      </a:r>
                      <a:endParaRPr lang="en-US" dirty="0"/>
                    </a:p>
                  </a:txBody>
                  <a:tcPr/>
                </a:tc>
                <a:tc>
                  <a:txBody>
                    <a:bodyPr/>
                    <a:lstStyle/>
                    <a:p>
                      <a:pPr algn="ctr"/>
                      <a:r>
                        <a:rPr lang="en-US" b="1" dirty="0" smtClean="0">
                          <a:solidFill>
                            <a:srgbClr val="00B050"/>
                          </a:solidFill>
                        </a:rPr>
                        <a:t>YES</a:t>
                      </a:r>
                      <a:r>
                        <a:rPr lang="en-US" dirty="0" smtClean="0"/>
                        <a:t> – Clearly defined process; service plans define</a:t>
                      </a:r>
                      <a:r>
                        <a:rPr lang="en-US" baseline="0" dirty="0" smtClean="0"/>
                        <a:t> service levels; allows for input</a:t>
                      </a:r>
                      <a:endParaRPr lang="en-US" dirty="0"/>
                    </a:p>
                  </a:txBody>
                  <a:tcPr/>
                </a:tc>
              </a:tr>
              <a:tr h="406400">
                <a:tc>
                  <a:txBody>
                    <a:bodyPr/>
                    <a:lstStyle/>
                    <a:p>
                      <a:pPr algn="ctr"/>
                      <a:r>
                        <a:rPr lang="en-US" b="1" dirty="0" smtClean="0"/>
                        <a:t>Sustainable</a:t>
                      </a:r>
                      <a:endParaRPr lang="en-US" b="1" dirty="0"/>
                    </a:p>
                  </a:txBody>
                  <a:tcPr/>
                </a:tc>
                <a:tc>
                  <a:txBody>
                    <a:bodyPr/>
                    <a:lstStyle/>
                    <a:p>
                      <a:pPr algn="ctr"/>
                      <a:r>
                        <a:rPr lang="en-US" b="1" dirty="0" smtClean="0">
                          <a:solidFill>
                            <a:srgbClr val="FF0000"/>
                          </a:solidFill>
                        </a:rPr>
                        <a:t>NO </a:t>
                      </a:r>
                      <a:r>
                        <a:rPr lang="en-US" b="1" dirty="0" smtClean="0">
                          <a:solidFill>
                            <a:schemeClr val="tx1"/>
                          </a:solidFill>
                        </a:rPr>
                        <a:t>-</a:t>
                      </a:r>
                      <a:r>
                        <a:rPr lang="en-US" b="1" dirty="0" smtClean="0">
                          <a:solidFill>
                            <a:srgbClr val="FF0000"/>
                          </a:solidFill>
                        </a:rPr>
                        <a:t> </a:t>
                      </a:r>
                      <a:r>
                        <a:rPr lang="en-US" dirty="0" smtClean="0"/>
                        <a:t>fixed methodology; costs never</a:t>
                      </a:r>
                      <a:r>
                        <a:rPr lang="en-US" baseline="0" dirty="0" smtClean="0"/>
                        <a:t> scrutinized</a:t>
                      </a:r>
                      <a:endParaRPr lang="en-US" dirty="0"/>
                    </a:p>
                  </a:txBody>
                  <a:tcPr/>
                </a:tc>
                <a:tc>
                  <a:txBody>
                    <a:bodyPr/>
                    <a:lstStyle/>
                    <a:p>
                      <a:pPr algn="ctr"/>
                      <a:r>
                        <a:rPr lang="en-US" dirty="0" smtClean="0">
                          <a:solidFill>
                            <a:srgbClr val="00B050"/>
                          </a:solidFill>
                        </a:rPr>
                        <a:t>YES</a:t>
                      </a:r>
                      <a:r>
                        <a:rPr lang="en-US" dirty="0" smtClean="0"/>
                        <a:t> - Dynamic</a:t>
                      </a:r>
                      <a:r>
                        <a:rPr lang="en-US" baseline="0" dirty="0" smtClean="0"/>
                        <a:t> – costs reviewed annually</a:t>
                      </a:r>
                      <a:endParaRPr lang="en-US" dirty="0"/>
                    </a:p>
                  </a:txBody>
                  <a:tcPr/>
                </a:tc>
              </a:tr>
              <a:tr h="406400">
                <a:tc>
                  <a:txBody>
                    <a:bodyPr/>
                    <a:lstStyle/>
                    <a:p>
                      <a:pPr algn="ctr"/>
                      <a:r>
                        <a:rPr lang="en-US" b="1" dirty="0" smtClean="0"/>
                        <a:t>Mitigates Risk</a:t>
                      </a:r>
                      <a:endParaRPr lang="en-US" b="1" dirty="0"/>
                    </a:p>
                  </a:txBody>
                  <a:tcPr/>
                </a:tc>
                <a:tc>
                  <a:txBody>
                    <a:bodyPr/>
                    <a:lstStyle/>
                    <a:p>
                      <a:pPr algn="ctr"/>
                      <a:r>
                        <a:rPr lang="en-US" b="1" dirty="0" smtClean="0">
                          <a:solidFill>
                            <a:srgbClr val="FF0000"/>
                          </a:solidFill>
                        </a:rPr>
                        <a:t>NO</a:t>
                      </a:r>
                      <a:r>
                        <a:rPr lang="en-US" baseline="0" dirty="0" smtClean="0"/>
                        <a:t> - No money budgeted to mitigate institutional risks</a:t>
                      </a:r>
                      <a:endParaRPr lang="en-US" dirty="0"/>
                    </a:p>
                  </a:txBody>
                  <a:tcPr/>
                </a:tc>
                <a:tc>
                  <a:txBody>
                    <a:bodyPr/>
                    <a:lstStyle/>
                    <a:p>
                      <a:pPr algn="ctr"/>
                      <a:r>
                        <a:rPr lang="en-US" b="1" dirty="0" smtClean="0">
                          <a:solidFill>
                            <a:srgbClr val="92D050"/>
                          </a:solidFill>
                        </a:rPr>
                        <a:t>YES</a:t>
                      </a:r>
                      <a:r>
                        <a:rPr lang="en-US" b="1" dirty="0" smtClean="0"/>
                        <a:t> </a:t>
                      </a:r>
                      <a:r>
                        <a:rPr lang="en-US" dirty="0" smtClean="0"/>
                        <a:t>– Links risk registry with budget process</a:t>
                      </a:r>
                      <a:endParaRPr lang="en-US" dirty="0"/>
                    </a:p>
                  </a:txBody>
                  <a:tcPr/>
                </a:tc>
              </a:tr>
            </a:tbl>
          </a:graphicData>
        </a:graphic>
      </p:graphicFrame>
    </p:spTree>
    <p:extLst>
      <p:ext uri="{BB962C8B-B14F-4D97-AF65-F5344CB8AC3E}">
        <p14:creationId xmlns:p14="http://schemas.microsoft.com/office/powerpoint/2010/main" val="38027426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47056" y="524511"/>
            <a:ext cx="8496944" cy="523220"/>
          </a:xfrm>
          <a:prstGeom prst="rect">
            <a:avLst/>
          </a:prstGeom>
          <a:noFill/>
        </p:spPr>
        <p:txBody>
          <a:bodyPr wrap="square" rtlCol="0">
            <a:spAutoFit/>
          </a:bodyPr>
          <a:lstStyle/>
          <a:p>
            <a:pPr algn="l">
              <a:spcAft>
                <a:spcPts val="600"/>
              </a:spcAft>
            </a:pPr>
            <a:r>
              <a:rPr lang="en-US" sz="2800" b="1" dirty="0" smtClean="0">
                <a:solidFill>
                  <a:srgbClr val="007694"/>
                </a:solidFill>
              </a:rPr>
              <a:t>GUIDING PRINCIPLES - CURRENT VS PROPOSED</a:t>
            </a:r>
            <a:endParaRPr lang="en-US" sz="2800" b="1" dirty="0">
              <a:solidFill>
                <a:srgbClr val="007694"/>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852394509"/>
              </p:ext>
            </p:extLst>
          </p:nvPr>
        </p:nvGraphicFramePr>
        <p:xfrm>
          <a:off x="647056" y="1377613"/>
          <a:ext cx="7906395" cy="3972560"/>
        </p:xfrm>
        <a:graphic>
          <a:graphicData uri="http://schemas.openxmlformats.org/drawingml/2006/table">
            <a:tbl>
              <a:tblPr firstRow="1" bandRow="1">
                <a:tableStyleId>{5C22544A-7EE6-4342-B048-85BDC9FD1C3A}</a:tableStyleId>
              </a:tblPr>
              <a:tblGrid>
                <a:gridCol w="2635465"/>
                <a:gridCol w="2635465"/>
                <a:gridCol w="2635465"/>
              </a:tblGrid>
              <a:tr h="406400">
                <a:tc>
                  <a:txBody>
                    <a:bodyPr/>
                    <a:lstStyle/>
                    <a:p>
                      <a:pPr algn="ctr"/>
                      <a:r>
                        <a:rPr lang="en-US" dirty="0" smtClean="0"/>
                        <a:t>GUIDING PRINCIPLE</a:t>
                      </a:r>
                      <a:endParaRPr lang="en-US" dirty="0"/>
                    </a:p>
                  </a:txBody>
                  <a:tcPr/>
                </a:tc>
                <a:tc>
                  <a:txBody>
                    <a:bodyPr/>
                    <a:lstStyle/>
                    <a:p>
                      <a:pPr algn="ctr"/>
                      <a:r>
                        <a:rPr lang="en-US" dirty="0" smtClean="0"/>
                        <a:t>CURRENT</a:t>
                      </a:r>
                      <a:endParaRPr lang="en-US" dirty="0"/>
                    </a:p>
                  </a:txBody>
                  <a:tcPr/>
                </a:tc>
                <a:tc>
                  <a:txBody>
                    <a:bodyPr/>
                    <a:lstStyle/>
                    <a:p>
                      <a:pPr algn="ctr"/>
                      <a:r>
                        <a:rPr lang="en-US" dirty="0" smtClean="0"/>
                        <a:t>PROPOSED</a:t>
                      </a:r>
                      <a:endParaRPr lang="en-US" dirty="0"/>
                    </a:p>
                  </a:txBody>
                  <a:tcPr/>
                </a:tc>
              </a:tr>
              <a:tr h="406400">
                <a:tc>
                  <a:txBody>
                    <a:bodyPr/>
                    <a:lstStyle/>
                    <a:p>
                      <a:pPr algn="ctr"/>
                      <a:r>
                        <a:rPr lang="en-US" b="1" dirty="0" smtClean="0"/>
                        <a:t>Encourages Innovation, Entrepreneurship and Efficiency</a:t>
                      </a:r>
                      <a:endParaRPr lang="en-US" b="1" dirty="0"/>
                    </a:p>
                  </a:txBody>
                  <a:tcPr/>
                </a:tc>
                <a:tc>
                  <a:txBody>
                    <a:bodyPr/>
                    <a:lstStyle/>
                    <a:p>
                      <a:pPr algn="ctr"/>
                      <a:r>
                        <a:rPr lang="en-US" b="1" dirty="0" smtClean="0">
                          <a:solidFill>
                            <a:srgbClr val="00B050"/>
                          </a:solidFill>
                        </a:rPr>
                        <a:t>YES</a:t>
                      </a:r>
                      <a:r>
                        <a:rPr lang="en-US" dirty="0" smtClean="0"/>
                        <a:t>/</a:t>
                      </a:r>
                      <a:r>
                        <a:rPr lang="en-US" b="1" dirty="0" smtClean="0">
                          <a:solidFill>
                            <a:srgbClr val="FF0000"/>
                          </a:solidFill>
                        </a:rPr>
                        <a:t>NO</a:t>
                      </a:r>
                      <a:r>
                        <a:rPr lang="en-US" baseline="0" dirty="0" smtClean="0"/>
                        <a:t> – “Spend what you earn”; encouraged spending  what was earned</a:t>
                      </a:r>
                      <a:endParaRPr lang="en-US" dirty="0"/>
                    </a:p>
                  </a:txBody>
                  <a:tcPr/>
                </a:tc>
                <a:tc>
                  <a:txBody>
                    <a:bodyPr/>
                    <a:lstStyle/>
                    <a:p>
                      <a:pPr algn="ctr"/>
                      <a:r>
                        <a:rPr lang="en-US" b="1" dirty="0" smtClean="0">
                          <a:solidFill>
                            <a:srgbClr val="00B050"/>
                          </a:solidFill>
                        </a:rPr>
                        <a:t>YES</a:t>
                      </a:r>
                      <a:r>
                        <a:rPr lang="en-US" b="1" dirty="0" smtClean="0"/>
                        <a:t> </a:t>
                      </a:r>
                      <a:r>
                        <a:rPr lang="en-US" dirty="0" smtClean="0"/>
                        <a:t>– Incentives</a:t>
                      </a:r>
                      <a:r>
                        <a:rPr lang="en-US" baseline="0" dirty="0" smtClean="0"/>
                        <a:t>  provided through business cases and KPI’s;</a:t>
                      </a:r>
                      <a:endParaRPr lang="en-US" dirty="0"/>
                    </a:p>
                  </a:txBody>
                  <a:tcPr/>
                </a:tc>
              </a:tr>
              <a:tr h="406400">
                <a:tc>
                  <a:txBody>
                    <a:bodyPr/>
                    <a:lstStyle/>
                    <a:p>
                      <a:pPr algn="ctr"/>
                      <a:r>
                        <a:rPr lang="en-US" b="1" dirty="0" smtClean="0"/>
                        <a:t>Supportive of a Common TRU</a:t>
                      </a:r>
                      <a:endParaRPr lang="en-US" b="1" dirty="0"/>
                    </a:p>
                  </a:txBody>
                  <a:tcPr/>
                </a:tc>
                <a:tc>
                  <a:txBody>
                    <a:bodyPr/>
                    <a:lstStyle/>
                    <a:p>
                      <a:pPr algn="ctr"/>
                      <a:r>
                        <a:rPr lang="en-US" b="1" dirty="0" smtClean="0">
                          <a:solidFill>
                            <a:srgbClr val="FF0000"/>
                          </a:solidFill>
                        </a:rPr>
                        <a:t>NO </a:t>
                      </a:r>
                      <a:r>
                        <a:rPr lang="en-US" b="1" dirty="0" smtClean="0">
                          <a:solidFill>
                            <a:schemeClr val="tx1"/>
                          </a:solidFill>
                        </a:rPr>
                        <a:t>– </a:t>
                      </a:r>
                      <a:r>
                        <a:rPr lang="en-US" b="0" dirty="0" smtClean="0">
                          <a:solidFill>
                            <a:schemeClr val="tx1"/>
                          </a:solidFill>
                        </a:rPr>
                        <a:t>Created</a:t>
                      </a:r>
                      <a:r>
                        <a:rPr lang="en-US" b="0" baseline="0" dirty="0" smtClean="0">
                          <a:solidFill>
                            <a:schemeClr val="tx1"/>
                          </a:solidFill>
                        </a:rPr>
                        <a:t> a sense of “ownership” by the earner of the dollar</a:t>
                      </a:r>
                      <a:endParaRPr lang="en-US" dirty="0"/>
                    </a:p>
                  </a:txBody>
                  <a:tcPr/>
                </a:tc>
                <a:tc>
                  <a:txBody>
                    <a:bodyPr/>
                    <a:lstStyle/>
                    <a:p>
                      <a:pPr algn="ctr"/>
                      <a:r>
                        <a:rPr lang="en-US" b="1" dirty="0" smtClean="0">
                          <a:solidFill>
                            <a:srgbClr val="00B050"/>
                          </a:solidFill>
                        </a:rPr>
                        <a:t>YES</a:t>
                      </a:r>
                      <a:r>
                        <a:rPr lang="en-US" dirty="0" smtClean="0"/>
                        <a:t> – A dollar earned from a TRU</a:t>
                      </a:r>
                      <a:r>
                        <a:rPr lang="en-US" baseline="0" dirty="0" smtClean="0"/>
                        <a:t> activity is a TRU dollar first</a:t>
                      </a:r>
                      <a:endParaRPr lang="en-US" dirty="0"/>
                    </a:p>
                  </a:txBody>
                  <a:tcPr/>
                </a:tc>
              </a:tr>
              <a:tr h="406400">
                <a:tc>
                  <a:txBody>
                    <a:bodyPr/>
                    <a:lstStyle/>
                    <a:p>
                      <a:pPr algn="ctr"/>
                      <a:r>
                        <a:rPr lang="en-US" b="1" dirty="0" smtClean="0"/>
                        <a:t>Simple</a:t>
                      </a:r>
                      <a:endParaRPr lang="en-US" b="1" dirty="0"/>
                    </a:p>
                  </a:txBody>
                  <a:tcPr/>
                </a:tc>
                <a:tc>
                  <a:txBody>
                    <a:bodyPr/>
                    <a:lstStyle/>
                    <a:p>
                      <a:pPr algn="ctr"/>
                      <a:r>
                        <a:rPr lang="en-US" b="1" dirty="0" smtClean="0">
                          <a:solidFill>
                            <a:srgbClr val="00B050"/>
                          </a:solidFill>
                        </a:rPr>
                        <a:t>YES/</a:t>
                      </a:r>
                      <a:r>
                        <a:rPr lang="en-US" b="1" dirty="0" smtClean="0">
                          <a:solidFill>
                            <a:srgbClr val="FF0000"/>
                          </a:solidFill>
                        </a:rPr>
                        <a:t>NO</a:t>
                      </a:r>
                      <a:r>
                        <a:rPr lang="en-US" b="1" baseline="0" dirty="0" smtClean="0">
                          <a:solidFill>
                            <a:srgbClr val="FF0000"/>
                          </a:solidFill>
                        </a:rPr>
                        <a:t> </a:t>
                      </a:r>
                      <a:r>
                        <a:rPr lang="en-US" b="0" baseline="0" dirty="0" smtClean="0">
                          <a:solidFill>
                            <a:schemeClr val="tx1"/>
                          </a:solidFill>
                        </a:rPr>
                        <a:t>– Pre-determination of allocations; complexity in carry-forward rules and other “deals”</a:t>
                      </a:r>
                      <a:endParaRPr lang="en-US" dirty="0"/>
                    </a:p>
                  </a:txBody>
                  <a:tcPr/>
                </a:tc>
                <a:tc>
                  <a:txBody>
                    <a:bodyPr/>
                    <a:lstStyle/>
                    <a:p>
                      <a:pPr algn="ctr"/>
                      <a:r>
                        <a:rPr lang="en-US" dirty="0" smtClean="0">
                          <a:solidFill>
                            <a:srgbClr val="00B050"/>
                          </a:solidFill>
                        </a:rPr>
                        <a:t>YES </a:t>
                      </a:r>
                      <a:r>
                        <a:rPr lang="en-US" dirty="0" smtClean="0"/>
                        <a:t>– Process will</a:t>
                      </a:r>
                      <a:r>
                        <a:rPr lang="en-US" baseline="0" dirty="0" smtClean="0"/>
                        <a:t> be clearly defined and communicated; </a:t>
                      </a:r>
                      <a:r>
                        <a:rPr lang="en-US" b="1" baseline="0" dirty="0" smtClean="0"/>
                        <a:t>IT WILL BE MORE WORK</a:t>
                      </a:r>
                      <a:endParaRPr lang="en-US" b="1" dirty="0"/>
                    </a:p>
                  </a:txBody>
                  <a:tcPr/>
                </a:tc>
              </a:tr>
            </a:tbl>
          </a:graphicData>
        </a:graphic>
      </p:graphicFrame>
    </p:spTree>
    <p:extLst>
      <p:ext uri="{BB962C8B-B14F-4D97-AF65-F5344CB8AC3E}">
        <p14:creationId xmlns:p14="http://schemas.microsoft.com/office/powerpoint/2010/main" val="38451593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964574" y="1009885"/>
            <a:ext cx="7397824" cy="4401205"/>
          </a:xfrm>
          <a:prstGeom prst="rect">
            <a:avLst/>
          </a:prstGeom>
          <a:noFill/>
          <a:ln w="9525">
            <a:noFill/>
            <a:miter lim="800000"/>
            <a:headEnd/>
            <a:tailEnd/>
          </a:ln>
        </p:spPr>
        <p:txBody>
          <a:bodyPr wrap="square">
            <a:spAutoFit/>
          </a:bodyPr>
          <a:lstStyle/>
          <a:p>
            <a:pPr marL="285750" indent="-285750">
              <a:buFont typeface="Arial" panose="020B0604020202020204" pitchFamily="34" charset="0"/>
              <a:buChar char="•"/>
            </a:pPr>
            <a:r>
              <a:rPr lang="en-US" sz="2000" b="1" dirty="0" smtClean="0"/>
              <a:t>Project Funds:</a:t>
            </a:r>
            <a:r>
              <a:rPr lang="en-US" sz="2000" dirty="0" smtClean="0"/>
              <a:t>  Money will be provided, based on solid business cases, for projects that enhance the strategic priorities of the institution or have a defined and reasonable payback period (can be on a short or long term basis); could include funding projects/positions in other areas</a:t>
            </a:r>
          </a:p>
          <a:p>
            <a:endParaRPr lang="en-US" sz="2000" dirty="0" smtClean="0"/>
          </a:p>
          <a:p>
            <a:pPr marL="285750" indent="-285750">
              <a:buFont typeface="Arial" panose="020B0604020202020204" pitchFamily="34" charset="0"/>
              <a:buChar char="•"/>
            </a:pPr>
            <a:r>
              <a:rPr lang="en-US" sz="2000" b="1" dirty="0" smtClean="0"/>
              <a:t>Continuing Education/Graduate Programs:  </a:t>
            </a:r>
            <a:r>
              <a:rPr lang="en-US" sz="2000" dirty="0" smtClean="0"/>
              <a:t>Revenues earned from continuing education can flow to the source directly less a defined overhead component</a:t>
            </a:r>
          </a:p>
          <a:p>
            <a:endParaRPr lang="en-US" sz="2000" dirty="0" smtClean="0"/>
          </a:p>
          <a:p>
            <a:pPr marL="285750" indent="-285750">
              <a:buFont typeface="Arial" panose="020B0604020202020204" pitchFamily="34" charset="0"/>
              <a:buChar char="•"/>
            </a:pPr>
            <a:r>
              <a:rPr lang="en-US" sz="2000" b="1" dirty="0" smtClean="0"/>
              <a:t>Specific deliverables:  </a:t>
            </a:r>
            <a:r>
              <a:rPr lang="en-US" sz="2000" dirty="0" smtClean="0"/>
              <a:t>Over achieving against pre-defined key performance indicators (e.g. retention, enrolment targets, </a:t>
            </a:r>
            <a:r>
              <a:rPr lang="en-US" sz="2000" dirty="0" err="1" smtClean="0"/>
              <a:t>etc</a:t>
            </a:r>
            <a:r>
              <a:rPr lang="en-US" sz="2000" dirty="0" smtClean="0"/>
              <a:t>) could yield specific rewards.  Specific deliverables may change on an annual basis depending on need or strategic direction</a:t>
            </a:r>
          </a:p>
        </p:txBody>
      </p:sp>
      <p:sp>
        <p:nvSpPr>
          <p:cNvPr id="7" name="TextBox 6"/>
          <p:cNvSpPr txBox="1"/>
          <p:nvPr/>
        </p:nvSpPr>
        <p:spPr>
          <a:xfrm>
            <a:off x="647056" y="464937"/>
            <a:ext cx="8496944" cy="492443"/>
          </a:xfrm>
          <a:prstGeom prst="rect">
            <a:avLst/>
          </a:prstGeom>
          <a:noFill/>
        </p:spPr>
        <p:txBody>
          <a:bodyPr wrap="square" rtlCol="0">
            <a:spAutoFit/>
          </a:bodyPr>
          <a:lstStyle/>
          <a:p>
            <a:pPr algn="l">
              <a:spcAft>
                <a:spcPts val="600"/>
              </a:spcAft>
            </a:pPr>
            <a:r>
              <a:rPr lang="en-US" sz="2600" b="1" dirty="0" smtClean="0">
                <a:solidFill>
                  <a:srgbClr val="007694"/>
                </a:solidFill>
              </a:rPr>
              <a:t>ENCOURAGING INNOVATION AND ENTREPRENEURSHIP:</a:t>
            </a:r>
            <a:endParaRPr lang="en-US" sz="2600" b="1" dirty="0">
              <a:solidFill>
                <a:srgbClr val="007694"/>
              </a:solidFill>
            </a:endParaRPr>
          </a:p>
        </p:txBody>
      </p:sp>
    </p:spTree>
    <p:extLst>
      <p:ext uri="{BB962C8B-B14F-4D97-AF65-F5344CB8AC3E}">
        <p14:creationId xmlns:p14="http://schemas.microsoft.com/office/powerpoint/2010/main" val="20005769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7"/>
          <p:cNvSpPr txBox="1">
            <a:spLocks noChangeArrowheads="1"/>
          </p:cNvSpPr>
          <p:nvPr/>
        </p:nvSpPr>
        <p:spPr bwMode="auto">
          <a:xfrm>
            <a:off x="964574" y="1302630"/>
            <a:ext cx="7397824" cy="1938992"/>
          </a:xfrm>
          <a:prstGeom prst="rect">
            <a:avLst/>
          </a:prstGeom>
          <a:noFill/>
          <a:ln w="9525">
            <a:noFill/>
            <a:miter lim="800000"/>
            <a:headEnd/>
            <a:tailEnd/>
          </a:ln>
        </p:spPr>
        <p:txBody>
          <a:bodyPr wrap="square">
            <a:spAutoFit/>
          </a:bodyPr>
          <a:lstStyle/>
          <a:p>
            <a:pPr marL="285750" indent="-285750">
              <a:buFont typeface="Arial" panose="020B0604020202020204" pitchFamily="34" charset="0"/>
              <a:buChar char="•"/>
            </a:pPr>
            <a:r>
              <a:rPr lang="en-US" sz="2000" b="1" dirty="0" smtClean="0"/>
              <a:t>Road Map for a New Budget Methodology at TRU, </a:t>
            </a:r>
            <a:br>
              <a:rPr lang="en-US" sz="2000" b="1" dirty="0" smtClean="0"/>
            </a:br>
            <a:r>
              <a:rPr lang="en-US" sz="2000" b="1" dirty="0" smtClean="0"/>
              <a:t>Discussion </a:t>
            </a:r>
            <a:r>
              <a:rPr lang="en-US" sz="2000" b="1" dirty="0"/>
              <a:t>Paper available </a:t>
            </a:r>
            <a:r>
              <a:rPr lang="en-US" sz="2000" b="1" dirty="0" smtClean="0"/>
              <a:t>at:</a:t>
            </a:r>
          </a:p>
          <a:p>
            <a:pPr marL="285750" indent="-285750">
              <a:buFont typeface="Arial" panose="020B0604020202020204" pitchFamily="34" charset="0"/>
              <a:buChar char="•"/>
            </a:pPr>
            <a:endParaRPr lang="en-US" sz="2000" b="1" dirty="0" smtClean="0"/>
          </a:p>
          <a:p>
            <a:pPr algn="ctr"/>
            <a:r>
              <a:rPr lang="en-US" sz="2000" dirty="0" smtClean="0">
                <a:hlinkClick r:id="rId2"/>
              </a:rPr>
              <a:t>http://www.tru.ca/budget</a:t>
            </a:r>
            <a:endParaRPr lang="en-US" sz="2000" dirty="0" smtClean="0"/>
          </a:p>
          <a:p>
            <a:endParaRPr lang="en-US" sz="2000" dirty="0"/>
          </a:p>
          <a:p>
            <a:pPr marL="342900" indent="-342900">
              <a:buFont typeface="Arial" panose="020B0604020202020204" pitchFamily="34" charset="0"/>
              <a:buChar char="•"/>
            </a:pPr>
            <a:r>
              <a:rPr lang="en-US" sz="2000" b="1" dirty="0" smtClean="0"/>
              <a:t>Feedback/Thoughts/Ideas:</a:t>
            </a:r>
            <a:r>
              <a:rPr lang="en-US" sz="2000" dirty="0" smtClean="0"/>
              <a:t>  mmilovick@tru.ca</a:t>
            </a:r>
          </a:p>
        </p:txBody>
      </p:sp>
      <p:sp>
        <p:nvSpPr>
          <p:cNvPr id="7" name="TextBox 6"/>
          <p:cNvSpPr txBox="1"/>
          <p:nvPr/>
        </p:nvSpPr>
        <p:spPr>
          <a:xfrm>
            <a:off x="647056" y="529972"/>
            <a:ext cx="8496944" cy="523220"/>
          </a:xfrm>
          <a:prstGeom prst="rect">
            <a:avLst/>
          </a:prstGeom>
          <a:noFill/>
        </p:spPr>
        <p:txBody>
          <a:bodyPr wrap="square" rtlCol="0">
            <a:spAutoFit/>
          </a:bodyPr>
          <a:lstStyle/>
          <a:p>
            <a:pPr>
              <a:spcAft>
                <a:spcPts val="600"/>
              </a:spcAft>
            </a:pPr>
            <a:r>
              <a:rPr lang="en-US" sz="2800" b="1" dirty="0" smtClean="0">
                <a:solidFill>
                  <a:srgbClr val="007694"/>
                </a:solidFill>
              </a:rPr>
              <a:t>ADDITIONAL INFORMATION:</a:t>
            </a:r>
            <a:endParaRPr lang="en-US" sz="2800" b="1" dirty="0">
              <a:solidFill>
                <a:srgbClr val="007694"/>
              </a:solidFill>
            </a:endParaRPr>
          </a:p>
        </p:txBody>
      </p:sp>
    </p:spTree>
    <p:extLst>
      <p:ext uri="{BB962C8B-B14F-4D97-AF65-F5344CB8AC3E}">
        <p14:creationId xmlns:p14="http://schemas.microsoft.com/office/powerpoint/2010/main" val="18425787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03094"/>
            <a:ext cx="9144000" cy="2662267"/>
          </a:xfrm>
          <a:prstGeom prst="rect">
            <a:avLst/>
          </a:prstGeom>
          <a:noFill/>
        </p:spPr>
        <p:txBody>
          <a:bodyPr wrap="square" rtlCol="0">
            <a:spAutoFit/>
          </a:bodyPr>
          <a:lstStyle/>
          <a:p>
            <a:pPr algn="ctr">
              <a:spcAft>
                <a:spcPts val="600"/>
              </a:spcAft>
            </a:pPr>
            <a:endParaRPr lang="en-US" sz="2800" b="1" dirty="0" smtClean="0">
              <a:solidFill>
                <a:srgbClr val="007694"/>
              </a:solidFill>
            </a:endParaRPr>
          </a:p>
          <a:p>
            <a:pPr algn="ctr">
              <a:spcAft>
                <a:spcPts val="600"/>
              </a:spcAft>
            </a:pPr>
            <a:endParaRPr lang="en-US" sz="2800" b="1" dirty="0">
              <a:solidFill>
                <a:srgbClr val="007694"/>
              </a:solidFill>
            </a:endParaRPr>
          </a:p>
          <a:p>
            <a:pPr algn="ctr">
              <a:spcAft>
                <a:spcPts val="600"/>
              </a:spcAft>
            </a:pPr>
            <a:r>
              <a:rPr lang="en-US" sz="4800" b="1" dirty="0" smtClean="0">
                <a:solidFill>
                  <a:srgbClr val="007694"/>
                </a:solidFill>
              </a:rPr>
              <a:t>ACT 3:</a:t>
            </a:r>
          </a:p>
          <a:p>
            <a:pPr algn="ctr">
              <a:spcAft>
                <a:spcPts val="600"/>
              </a:spcAft>
            </a:pPr>
            <a:r>
              <a:rPr lang="en-US" sz="4800" b="1" dirty="0" smtClean="0">
                <a:solidFill>
                  <a:srgbClr val="007694"/>
                </a:solidFill>
              </a:rPr>
              <a:t>QUESTION PERIOD</a:t>
            </a:r>
            <a:endParaRPr lang="en-US" sz="4800" b="1" dirty="0">
              <a:solidFill>
                <a:srgbClr val="007694"/>
              </a:solidFill>
            </a:endParaRPr>
          </a:p>
        </p:txBody>
      </p:sp>
    </p:spTree>
    <p:extLst>
      <p:ext uri="{BB962C8B-B14F-4D97-AF65-F5344CB8AC3E}">
        <p14:creationId xmlns:p14="http://schemas.microsoft.com/office/powerpoint/2010/main" val="1637460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03094"/>
            <a:ext cx="9144000" cy="2662267"/>
          </a:xfrm>
          <a:prstGeom prst="rect">
            <a:avLst/>
          </a:prstGeom>
          <a:noFill/>
        </p:spPr>
        <p:txBody>
          <a:bodyPr wrap="square" rtlCol="0">
            <a:spAutoFit/>
          </a:bodyPr>
          <a:lstStyle/>
          <a:p>
            <a:pPr algn="ctr">
              <a:spcAft>
                <a:spcPts val="600"/>
              </a:spcAft>
            </a:pPr>
            <a:endParaRPr lang="en-US" sz="2800" b="1" dirty="0" smtClean="0">
              <a:solidFill>
                <a:srgbClr val="007694"/>
              </a:solidFill>
            </a:endParaRPr>
          </a:p>
          <a:p>
            <a:pPr algn="ctr">
              <a:spcAft>
                <a:spcPts val="600"/>
              </a:spcAft>
            </a:pPr>
            <a:endParaRPr lang="en-US" sz="2800" b="1" dirty="0">
              <a:solidFill>
                <a:srgbClr val="007694"/>
              </a:solidFill>
            </a:endParaRPr>
          </a:p>
          <a:p>
            <a:pPr algn="ctr">
              <a:spcAft>
                <a:spcPts val="600"/>
              </a:spcAft>
            </a:pPr>
            <a:r>
              <a:rPr lang="en-US" sz="4800" b="1" dirty="0" smtClean="0">
                <a:solidFill>
                  <a:srgbClr val="007694"/>
                </a:solidFill>
              </a:rPr>
              <a:t>ACT 1:</a:t>
            </a:r>
          </a:p>
          <a:p>
            <a:pPr algn="ctr">
              <a:spcAft>
                <a:spcPts val="600"/>
              </a:spcAft>
            </a:pPr>
            <a:r>
              <a:rPr lang="en-US" sz="4800" b="1" dirty="0" smtClean="0">
                <a:solidFill>
                  <a:srgbClr val="007694"/>
                </a:solidFill>
              </a:rPr>
              <a:t>TRU NUMBERS</a:t>
            </a:r>
            <a:endParaRPr lang="en-US" sz="4800" b="1" dirty="0">
              <a:solidFill>
                <a:srgbClr val="007694"/>
              </a:solidFill>
            </a:endParaRPr>
          </a:p>
        </p:txBody>
      </p:sp>
    </p:spTree>
    <p:extLst>
      <p:ext uri="{BB962C8B-B14F-4D97-AF65-F5344CB8AC3E}">
        <p14:creationId xmlns:p14="http://schemas.microsoft.com/office/powerpoint/2010/main" val="280593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72160" y="262901"/>
            <a:ext cx="7711440" cy="461665"/>
          </a:xfrm>
          <a:prstGeom prst="rect">
            <a:avLst/>
          </a:prstGeom>
          <a:noFill/>
        </p:spPr>
        <p:txBody>
          <a:bodyPr wrap="square" rtlCol="0">
            <a:spAutoFit/>
          </a:bodyPr>
          <a:lstStyle/>
          <a:p>
            <a:pPr algn="l">
              <a:spcAft>
                <a:spcPts val="600"/>
              </a:spcAft>
            </a:pPr>
            <a:r>
              <a:rPr lang="en-US" sz="2400" b="1" dirty="0" smtClean="0">
                <a:solidFill>
                  <a:srgbClr val="007694"/>
                </a:solidFill>
              </a:rPr>
              <a:t>Kindergarten and Grade 12 Enrolment Projections</a:t>
            </a:r>
            <a:endParaRPr lang="en-US" sz="2400" b="1" dirty="0">
              <a:solidFill>
                <a:srgbClr val="007694"/>
              </a:solidFill>
            </a:endParaRPr>
          </a:p>
        </p:txBody>
      </p:sp>
      <p:sp>
        <p:nvSpPr>
          <p:cNvPr id="6" name="Rectangle 5"/>
          <p:cNvSpPr/>
          <p:nvPr/>
        </p:nvSpPr>
        <p:spPr>
          <a:xfrm>
            <a:off x="802640" y="762258"/>
            <a:ext cx="3919306" cy="369332"/>
          </a:xfrm>
          <a:prstGeom prst="rect">
            <a:avLst/>
          </a:prstGeom>
        </p:spPr>
        <p:txBody>
          <a:bodyPr wrap="square">
            <a:spAutoFit/>
          </a:bodyPr>
          <a:lstStyle/>
          <a:p>
            <a:r>
              <a:rPr lang="en-US" b="1" dirty="0" smtClean="0"/>
              <a:t>School District 73 Kamloops/Thompson</a:t>
            </a:r>
            <a:endParaRPr lang="en-US" b="1" dirty="0"/>
          </a:p>
        </p:txBody>
      </p:sp>
      <p:sp>
        <p:nvSpPr>
          <p:cNvPr id="8" name="Rectangle 7"/>
          <p:cNvSpPr/>
          <p:nvPr/>
        </p:nvSpPr>
        <p:spPr>
          <a:xfrm>
            <a:off x="7007533" y="4631717"/>
            <a:ext cx="1507336" cy="461665"/>
          </a:xfrm>
          <a:prstGeom prst="rect">
            <a:avLst/>
          </a:prstGeom>
        </p:spPr>
        <p:txBody>
          <a:bodyPr wrap="none">
            <a:spAutoFit/>
          </a:bodyPr>
          <a:lstStyle/>
          <a:p>
            <a:pPr algn="ctr"/>
            <a:r>
              <a:rPr lang="en-US" sz="1200" i="1" dirty="0" smtClean="0"/>
              <a:t>Source:</a:t>
            </a:r>
            <a:br>
              <a:rPr lang="en-US" sz="1200" i="1" dirty="0" smtClean="0"/>
            </a:br>
            <a:r>
              <a:rPr lang="en-US" sz="1200" i="1" dirty="0" smtClean="0"/>
              <a:t>Ministry of Education</a:t>
            </a:r>
            <a:endParaRPr lang="en-US" sz="1200" i="1" dirty="0"/>
          </a:p>
        </p:txBody>
      </p:sp>
      <p:pic>
        <p:nvPicPr>
          <p:cNvPr id="2" name="Picture 1" descr="Chart 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1960" y="3434080"/>
            <a:ext cx="1950720" cy="1300480"/>
          </a:xfrm>
          <a:prstGeom prst="rect">
            <a:avLst/>
          </a:prstGeom>
        </p:spPr>
      </p:pic>
      <p:pic>
        <p:nvPicPr>
          <p:cNvPr id="9" name="Picture 8" descr="Chart 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37" y="708378"/>
            <a:ext cx="7160483" cy="5533101"/>
          </a:xfrm>
          <a:prstGeom prst="rect">
            <a:avLst/>
          </a:prstGeom>
        </p:spPr>
      </p:pic>
    </p:spTree>
    <p:extLst>
      <p:ext uri="{BB962C8B-B14F-4D97-AF65-F5344CB8AC3E}">
        <p14:creationId xmlns:p14="http://schemas.microsoft.com/office/powerpoint/2010/main" val="1288209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85651" y="262901"/>
            <a:ext cx="7077693" cy="523220"/>
          </a:xfrm>
          <a:prstGeom prst="rect">
            <a:avLst/>
          </a:prstGeom>
          <a:noFill/>
        </p:spPr>
        <p:txBody>
          <a:bodyPr wrap="square" rtlCol="0">
            <a:spAutoFit/>
          </a:bodyPr>
          <a:lstStyle/>
          <a:p>
            <a:pPr algn="ctr">
              <a:spcAft>
                <a:spcPts val="600"/>
              </a:spcAft>
            </a:pPr>
            <a:r>
              <a:rPr lang="en-US" sz="2800" b="1" dirty="0" smtClean="0">
                <a:solidFill>
                  <a:srgbClr val="007694"/>
                </a:solidFill>
              </a:rPr>
              <a:t>On-Campus Course Enrolments:  2006-2014</a:t>
            </a:r>
          </a:p>
        </p:txBody>
      </p:sp>
      <p:pic>
        <p:nvPicPr>
          <p:cNvPr id="6" name="Picture 5"/>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1325940" y="1219200"/>
            <a:ext cx="6139509" cy="4744720"/>
          </a:xfrm>
          <a:prstGeom prst="rect">
            <a:avLst/>
          </a:prstGeom>
        </p:spPr>
      </p:pic>
    </p:spTree>
    <p:extLst>
      <p:ext uri="{BB962C8B-B14F-4D97-AF65-F5344CB8AC3E}">
        <p14:creationId xmlns:p14="http://schemas.microsoft.com/office/powerpoint/2010/main" val="549278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43149" y="282122"/>
            <a:ext cx="7612083" cy="523220"/>
          </a:xfrm>
          <a:prstGeom prst="rect">
            <a:avLst/>
          </a:prstGeom>
          <a:noFill/>
        </p:spPr>
        <p:txBody>
          <a:bodyPr wrap="square" rtlCol="0">
            <a:spAutoFit/>
          </a:bodyPr>
          <a:lstStyle/>
          <a:p>
            <a:pPr algn="l">
              <a:spcAft>
                <a:spcPts val="600"/>
              </a:spcAft>
            </a:pPr>
            <a:r>
              <a:rPr lang="en-US" sz="2800" b="1" dirty="0" smtClean="0">
                <a:solidFill>
                  <a:srgbClr val="007694"/>
                </a:solidFill>
              </a:rPr>
              <a:t>Open Learning Course Enrolments:  2006-2014</a:t>
            </a:r>
            <a:endParaRPr lang="en-US" sz="2800" b="1" dirty="0">
              <a:solidFill>
                <a:srgbClr val="007694"/>
              </a:solidFill>
            </a:endParaRPr>
          </a:p>
        </p:txBody>
      </p:sp>
      <p:pic>
        <p:nvPicPr>
          <p:cNvPr id="8" name="Picture 7" descr="Chart 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418" y="1201342"/>
            <a:ext cx="6101689" cy="4711894"/>
          </a:xfrm>
          <a:prstGeom prst="rect">
            <a:avLst/>
          </a:prstGeom>
        </p:spPr>
      </p:pic>
    </p:spTree>
    <p:extLst>
      <p:ext uri="{BB962C8B-B14F-4D97-AF65-F5344CB8AC3E}">
        <p14:creationId xmlns:p14="http://schemas.microsoft.com/office/powerpoint/2010/main" val="3034984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33153" y="262901"/>
            <a:ext cx="7243948" cy="523220"/>
          </a:xfrm>
          <a:prstGeom prst="rect">
            <a:avLst/>
          </a:prstGeom>
          <a:noFill/>
        </p:spPr>
        <p:txBody>
          <a:bodyPr wrap="square" rtlCol="0">
            <a:spAutoFit/>
          </a:bodyPr>
          <a:lstStyle/>
          <a:p>
            <a:pPr algn="ctr">
              <a:spcAft>
                <a:spcPts val="600"/>
              </a:spcAft>
            </a:pPr>
            <a:r>
              <a:rPr lang="en-US" sz="2800" b="1" dirty="0" smtClean="0">
                <a:solidFill>
                  <a:srgbClr val="007694"/>
                </a:solidFill>
              </a:rPr>
              <a:t>TRU Total Course Enrolments:  2006-2014</a:t>
            </a:r>
            <a:endParaRPr lang="en-US" sz="2800" b="1" dirty="0">
              <a:solidFill>
                <a:srgbClr val="007694"/>
              </a:solidFill>
            </a:endParaRPr>
          </a:p>
        </p:txBody>
      </p:sp>
      <p:sp>
        <p:nvSpPr>
          <p:cNvPr id="7" name="Oval 6"/>
          <p:cNvSpPr/>
          <p:nvPr/>
        </p:nvSpPr>
        <p:spPr>
          <a:xfrm>
            <a:off x="5304114" y="3807724"/>
            <a:ext cx="1654826" cy="853440"/>
          </a:xfrm>
          <a:prstGeom prst="ellipse">
            <a:avLst/>
          </a:prstGeom>
          <a:noFill/>
          <a:ln w="28575">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419300" y="3130554"/>
            <a:ext cx="3252557" cy="369332"/>
          </a:xfrm>
          <a:prstGeom prst="rect">
            <a:avLst/>
          </a:prstGeom>
          <a:noFill/>
        </p:spPr>
        <p:txBody>
          <a:bodyPr wrap="none" rtlCol="0">
            <a:spAutoFit/>
          </a:bodyPr>
          <a:lstStyle/>
          <a:p>
            <a:r>
              <a:rPr lang="en-US" b="1" dirty="0" smtClean="0"/>
              <a:t>Reliance on Int’l Growth is Risky</a:t>
            </a:r>
            <a:endParaRPr lang="en-US" b="1" dirty="0"/>
          </a:p>
        </p:txBody>
      </p:sp>
      <p:cxnSp>
        <p:nvCxnSpPr>
          <p:cNvPr id="10" name="Straight Arrow Connector 9"/>
          <p:cNvCxnSpPr/>
          <p:nvPr/>
        </p:nvCxnSpPr>
        <p:spPr>
          <a:xfrm>
            <a:off x="4500748" y="3499886"/>
            <a:ext cx="914400" cy="430846"/>
          </a:xfrm>
          <a:prstGeom prst="straightConnector1">
            <a:avLst/>
          </a:prstGeom>
          <a:ln w="28575">
            <a:solidFill>
              <a:srgbClr val="C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11" name="Oval 10"/>
          <p:cNvSpPr/>
          <p:nvPr/>
        </p:nvSpPr>
        <p:spPr>
          <a:xfrm>
            <a:off x="5351615" y="1062545"/>
            <a:ext cx="1654826" cy="853440"/>
          </a:xfrm>
          <a:prstGeom prst="ellipse">
            <a:avLst/>
          </a:prstGeom>
          <a:noFill/>
          <a:ln w="28575">
            <a:solidFill>
              <a:srgbClr val="C0000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924988" y="795222"/>
            <a:ext cx="2671309" cy="369332"/>
          </a:xfrm>
          <a:prstGeom prst="rect">
            <a:avLst/>
          </a:prstGeom>
          <a:noFill/>
        </p:spPr>
        <p:txBody>
          <a:bodyPr wrap="none" rtlCol="0">
            <a:spAutoFit/>
          </a:bodyPr>
          <a:lstStyle/>
          <a:p>
            <a:r>
              <a:rPr lang="en-US" b="1" dirty="0" smtClean="0"/>
              <a:t>Growth Driven By OL/Int’l</a:t>
            </a:r>
            <a:endParaRPr lang="en-US" b="1" dirty="0"/>
          </a:p>
        </p:txBody>
      </p:sp>
      <p:cxnSp>
        <p:nvCxnSpPr>
          <p:cNvPr id="13" name="Straight Arrow Connector 12"/>
          <p:cNvCxnSpPr/>
          <p:nvPr/>
        </p:nvCxnSpPr>
        <p:spPr>
          <a:xfrm>
            <a:off x="3740727" y="1031788"/>
            <a:ext cx="1472541" cy="310124"/>
          </a:xfrm>
          <a:prstGeom prst="straightConnector1">
            <a:avLst/>
          </a:prstGeom>
          <a:ln w="28575">
            <a:solidFill>
              <a:srgbClr val="C00000"/>
            </a:solidFill>
            <a:prstDash val="sysDash"/>
            <a:tailEnd type="arrow"/>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1294215" y="1182201"/>
            <a:ext cx="6198177" cy="4791714"/>
          </a:xfrm>
          <a:prstGeom prst="rect">
            <a:avLst/>
          </a:prstGeom>
        </p:spPr>
      </p:pic>
    </p:spTree>
    <p:extLst>
      <p:ext uri="{BB962C8B-B14F-4D97-AF65-F5344CB8AC3E}">
        <p14:creationId xmlns:p14="http://schemas.microsoft.com/office/powerpoint/2010/main" val="386083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P spid="11" grpId="0" animBg="1"/>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4590</TotalTime>
  <Words>4063</Words>
  <Application>Microsoft Office PowerPoint</Application>
  <PresentationFormat>On-screen Show (4:3)</PresentationFormat>
  <Paragraphs>568</Paragraphs>
  <Slides>45</Slides>
  <Notes>36</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Road Map for a New  TRU Budget Methodology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Thompson Rivers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header</dc:title>
  <dc:creator>Julie Hall</dc:creator>
  <cp:lastModifiedBy>Windows User</cp:lastModifiedBy>
  <cp:revision>175</cp:revision>
  <cp:lastPrinted>2014-05-15T17:19:43Z</cp:lastPrinted>
  <dcterms:created xsi:type="dcterms:W3CDTF">2014-02-13T21:45:43Z</dcterms:created>
  <dcterms:modified xsi:type="dcterms:W3CDTF">2014-05-15T21:52:44Z</dcterms:modified>
</cp:coreProperties>
</file>